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21"/>
  </p:notesMasterIdLst>
  <p:sldIdLst>
    <p:sldId id="257" r:id="rId2"/>
    <p:sldId id="280" r:id="rId3"/>
    <p:sldId id="281" r:id="rId4"/>
    <p:sldId id="279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296" r:id="rId20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F5045D53-DA9D-430B-AAE0-95869BD6C6D3}">
          <p14:sldIdLst>
            <p14:sldId id="257"/>
            <p14:sldId id="280"/>
            <p14:sldId id="281"/>
            <p14:sldId id="279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  <p14:sldId id="294"/>
            <p14:sldId id="295"/>
            <p14:sldId id="29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59807"/>
    <a:srgbClr val="A984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62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601AAF-A44F-4786-B377-8C42B3391E8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D95FF40-3095-4511-AE3D-2DE341E1E83A}">
      <dgm:prSet phldrT="[Текст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solidFill>
          <a:srgbClr val="FFC000">
            <a:alpha val="10000"/>
          </a:srgbClr>
        </a:solidFill>
        <a:ln w="25400" cmpd="sng">
          <a:solidFill>
            <a:schemeClr val="tx1"/>
          </a:solidFill>
        </a:ln>
        <a:effectLst/>
      </dgm:spPr>
      <dgm:t>
        <a:bodyPr/>
        <a:lstStyle/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dirty="0" smtClean="0">
              <a:solidFill>
                <a:schemeClr val="tx1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В отчетном периоде </a:t>
          </a:r>
          <a:r>
            <a:rPr lang="ru-RU" sz="1200" b="0" dirty="0" smtClean="0">
              <a:solidFill>
                <a:schemeClr val="tx1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1 государственный гражданский служащий Министерства, в чьи должностные обязанности входит работа по профилактике коррупционных и иных правонарушений в Министерстве прошел обучение по программе </a:t>
          </a:r>
          <a:r>
            <a:rPr lang="ru-RU" sz="1200" dirty="0" smtClean="0">
              <a:solidFill>
                <a:schemeClr val="tx1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«</a:t>
          </a:r>
          <a:r>
            <a:rPr lang="ru-RU" sz="1200" b="0" dirty="0" smtClean="0">
              <a:solidFill>
                <a:schemeClr val="tx1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Профилактика коррупционных правонарушений для учреждения бюджетной сферы</a:t>
          </a:r>
          <a:r>
            <a:rPr lang="ru-RU" sz="1200" dirty="0" smtClean="0">
              <a:solidFill>
                <a:schemeClr val="tx1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».</a:t>
          </a:r>
          <a:endParaRPr lang="ru-RU" sz="1200" dirty="0">
            <a:solidFill>
              <a:schemeClr val="tx1"/>
            </a:solidFill>
            <a:latin typeface="Liberation Serif" panose="02020603050405020304" pitchFamily="18" charset="0"/>
            <a:ea typeface="Liberation Serif" panose="02020603050405020304" pitchFamily="18" charset="0"/>
            <a:cs typeface="Liberation Serif" panose="02020603050405020304" pitchFamily="18" charset="0"/>
          </a:endParaRPr>
        </a:p>
      </dgm:t>
    </dgm:pt>
    <dgm:pt modelId="{9E8C7695-E58C-4A9D-B0A1-46F8488D0F39}" type="parTrans" cxnId="{2019EDAA-94D7-4037-9CA4-77D740B20F4D}">
      <dgm:prSet/>
      <dgm:spPr/>
      <dgm:t>
        <a:bodyPr/>
        <a:lstStyle/>
        <a:p>
          <a:endParaRPr lang="ru-RU">
            <a:latin typeface="Liberation Sans" panose="020B0604020202020204" pitchFamily="34" charset="0"/>
            <a:ea typeface="Liberation Sans" panose="020B0604020202020204" pitchFamily="34" charset="0"/>
            <a:cs typeface="Liberation Sans" panose="020B0604020202020204" pitchFamily="34" charset="0"/>
          </a:endParaRPr>
        </a:p>
      </dgm:t>
    </dgm:pt>
    <dgm:pt modelId="{740B5076-6AF1-4519-8FE0-98DB63FB5955}" type="sibTrans" cxnId="{2019EDAA-94D7-4037-9CA4-77D740B20F4D}">
      <dgm:prSet/>
      <dgm:spPr/>
      <dgm:t>
        <a:bodyPr/>
        <a:lstStyle/>
        <a:p>
          <a:endParaRPr lang="ru-RU">
            <a:latin typeface="Liberation Sans" panose="020B0604020202020204" pitchFamily="34" charset="0"/>
            <a:ea typeface="Liberation Sans" panose="020B0604020202020204" pitchFamily="34" charset="0"/>
            <a:cs typeface="Liberation Sans" panose="020B0604020202020204" pitchFamily="34" charset="0"/>
          </a:endParaRPr>
        </a:p>
      </dgm:t>
    </dgm:pt>
    <dgm:pt modelId="{E50221AE-A9D6-4751-98A4-476392AFE26C}">
      <dgm:prSet phldrT="[Текст]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solidFill>
          <a:srgbClr val="FFC000">
            <a:alpha val="15000"/>
          </a:srgbClr>
        </a:solidFill>
        <a:ln w="25400" cmpd="sng">
          <a:solidFill>
            <a:schemeClr val="tx1"/>
          </a:solidFill>
        </a:ln>
        <a:effectLst/>
      </dgm:spPr>
      <dgm:t>
        <a:bodyPr/>
        <a:lstStyle/>
        <a:p>
          <a:pPr algn="just"/>
          <a:r>
            <a:rPr lang="ru-RU" dirty="0" smtClean="0">
              <a:solidFill>
                <a:schemeClr val="tx1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В отчетном периоде Заместитель Министра здравоохранения Свердловской области А.В. Шастин, начальник отдела контрактной службы Министерства А.О. Бобров, а также сотрудники отдела государственной службы и кадровой политики Министерства приняли участие в методических семинарах, организованных и проводимых Департаментом противодействия коррупции и контроля Свердловской области:</a:t>
          </a:r>
        </a:p>
        <a:p>
          <a:pPr algn="just"/>
          <a:r>
            <a:rPr lang="ru-RU" dirty="0" smtClean="0">
              <a:solidFill>
                <a:schemeClr val="tx1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1) «О совершенствовании работы по профилактике коррупционных и иных правонарушений в государственных органах Свердловской области»;</a:t>
          </a:r>
        </a:p>
        <a:p>
          <a:pPr algn="just"/>
          <a:r>
            <a:rPr lang="ru-RU" dirty="0" smtClean="0">
              <a:solidFill>
                <a:schemeClr val="tx1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2) «Аккаунты в социальных сетях: создание, оформление и использование в целях популяризации в обществе антикоррупционных стандартов поведения и развития общественного правосознания»;</a:t>
          </a:r>
        </a:p>
        <a:p>
          <a:pPr algn="just"/>
          <a:r>
            <a:rPr lang="ru-RU" dirty="0" smtClean="0">
              <a:solidFill>
                <a:schemeClr val="tx1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3) «Об основных новеллах в методических рекомендациях по вопросам представления сведений о доходах, расходах, об имуществе и обязательствах имущественного характера и заполнения соответствующей формы справки в 2021 году (за отчетный 2020 год), возможности приобретения цифровых финансовых активов и цифровой валюты и владения ими».</a:t>
          </a:r>
        </a:p>
        <a:p>
          <a:pPr algn="just"/>
          <a:r>
            <a:rPr lang="ru-RU" dirty="0" smtClean="0">
              <a:solidFill>
                <a:schemeClr val="tx1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 </a:t>
          </a:r>
        </a:p>
      </dgm:t>
    </dgm:pt>
    <dgm:pt modelId="{B8AF5BB1-BACA-4E0E-9A39-53693D33FFB9}" type="parTrans" cxnId="{C3933B31-7EF9-40B3-BAE6-39C842C4661C}">
      <dgm:prSet/>
      <dgm:spPr/>
      <dgm:t>
        <a:bodyPr/>
        <a:lstStyle/>
        <a:p>
          <a:endParaRPr lang="ru-RU"/>
        </a:p>
      </dgm:t>
    </dgm:pt>
    <dgm:pt modelId="{DDF20996-9D21-4B74-929F-8E7825868558}" type="sibTrans" cxnId="{C3933B31-7EF9-40B3-BAE6-39C842C4661C}">
      <dgm:prSet/>
      <dgm:spPr/>
      <dgm:t>
        <a:bodyPr/>
        <a:lstStyle/>
        <a:p>
          <a:endParaRPr lang="ru-RU"/>
        </a:p>
      </dgm:t>
    </dgm:pt>
    <dgm:pt modelId="{72687DE5-5256-46DC-941D-B075F58BAEEB}" type="pres">
      <dgm:prSet presAssocID="{E0601AAF-A44F-4786-B377-8C42B3391E8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C43D929-80D7-41C8-AFD3-06EAC0E16C3D}" type="pres">
      <dgm:prSet presAssocID="{AD95FF40-3095-4511-AE3D-2DE341E1E83A}" presName="parentText" presStyleLbl="node1" presStyleIdx="0" presStyleCnt="2" custScaleX="100000" custScaleY="3983" custLinFactY="-75" custLinFactNeighborX="1408" custLinFactNeighborY="-100000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E5A2A261-7936-49E6-9098-86CE9000BA89}" type="pres">
      <dgm:prSet presAssocID="{740B5076-6AF1-4519-8FE0-98DB63FB5955}" presName="spacer" presStyleCnt="0"/>
      <dgm:spPr/>
    </dgm:pt>
    <dgm:pt modelId="{E9D2973E-06D5-4EA9-A741-A387957DBCDC}" type="pres">
      <dgm:prSet presAssocID="{E50221AE-A9D6-4751-98A4-476392AFE26C}" presName="parentText" presStyleLbl="node1" presStyleIdx="1" presStyleCnt="2" custScaleX="100000" custScaleY="6777" custLinFactNeighborY="-70708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</dgm:ptLst>
  <dgm:cxnLst>
    <dgm:cxn modelId="{9AF6D0FB-455D-4C06-A9E9-A3A4DBF03E91}" type="presOf" srcId="{AD95FF40-3095-4511-AE3D-2DE341E1E83A}" destId="{CC43D929-80D7-41C8-AFD3-06EAC0E16C3D}" srcOrd="0" destOrd="0" presId="urn:microsoft.com/office/officeart/2005/8/layout/vList2"/>
    <dgm:cxn modelId="{2019EDAA-94D7-4037-9CA4-77D740B20F4D}" srcId="{E0601AAF-A44F-4786-B377-8C42B3391E82}" destId="{AD95FF40-3095-4511-AE3D-2DE341E1E83A}" srcOrd="0" destOrd="0" parTransId="{9E8C7695-E58C-4A9D-B0A1-46F8488D0F39}" sibTransId="{740B5076-6AF1-4519-8FE0-98DB63FB5955}"/>
    <dgm:cxn modelId="{12D7C450-F770-4C37-977D-C45DE3CC8E20}" type="presOf" srcId="{E0601AAF-A44F-4786-B377-8C42B3391E82}" destId="{72687DE5-5256-46DC-941D-B075F58BAEEB}" srcOrd="0" destOrd="0" presId="urn:microsoft.com/office/officeart/2005/8/layout/vList2"/>
    <dgm:cxn modelId="{C3933B31-7EF9-40B3-BAE6-39C842C4661C}" srcId="{E0601AAF-A44F-4786-B377-8C42B3391E82}" destId="{E50221AE-A9D6-4751-98A4-476392AFE26C}" srcOrd="1" destOrd="0" parTransId="{B8AF5BB1-BACA-4E0E-9A39-53693D33FFB9}" sibTransId="{DDF20996-9D21-4B74-929F-8E7825868558}"/>
    <dgm:cxn modelId="{5A582F21-3A3D-4AE6-AB5F-FFB3F1AE8E50}" type="presOf" srcId="{E50221AE-A9D6-4751-98A4-476392AFE26C}" destId="{E9D2973E-06D5-4EA9-A741-A387957DBCDC}" srcOrd="0" destOrd="0" presId="urn:microsoft.com/office/officeart/2005/8/layout/vList2"/>
    <dgm:cxn modelId="{CAD5AE67-2CE0-4CEA-B2E7-BC5D26797A6D}" type="presParOf" srcId="{72687DE5-5256-46DC-941D-B075F58BAEEB}" destId="{CC43D929-80D7-41C8-AFD3-06EAC0E16C3D}" srcOrd="0" destOrd="0" presId="urn:microsoft.com/office/officeart/2005/8/layout/vList2"/>
    <dgm:cxn modelId="{B89E3A40-97E2-4F7F-A183-F6A90C07BB75}" type="presParOf" srcId="{72687DE5-5256-46DC-941D-B075F58BAEEB}" destId="{E5A2A261-7936-49E6-9098-86CE9000BA89}" srcOrd="1" destOrd="0" presId="urn:microsoft.com/office/officeart/2005/8/layout/vList2"/>
    <dgm:cxn modelId="{F1AE4C70-5DBE-4672-A124-B237426A55BD}" type="presParOf" srcId="{72687DE5-5256-46DC-941D-B075F58BAEEB}" destId="{E9D2973E-06D5-4EA9-A741-A387957DBCDC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3EFCB6-DDF9-4312-9C0C-7B5FED32F977}" type="doc">
      <dgm:prSet loTypeId="urn:microsoft.com/office/officeart/2005/8/layout/vList4" loCatId="list" qsTypeId="urn:microsoft.com/office/officeart/2005/8/quickstyle/simple1" qsCatId="simple" csTypeId="urn:microsoft.com/office/officeart/2005/8/colors/accent5_5" csCatId="accent5" phldr="1"/>
      <dgm:spPr/>
      <dgm:t>
        <a:bodyPr/>
        <a:lstStyle/>
        <a:p>
          <a:endParaRPr lang="ru-RU"/>
        </a:p>
      </dgm:t>
    </dgm:pt>
    <dgm:pt modelId="{67150904-507A-433B-B2E2-604591DF8E61}">
      <dgm:prSet phldrT="[Текст]" custT="1"/>
      <dgm:spPr>
        <a:solidFill>
          <a:srgbClr val="FFC000">
            <a:alpha val="30000"/>
          </a:srgbClr>
        </a:solidFill>
      </dgm:spPr>
      <dgm:t>
        <a:bodyPr/>
        <a:lstStyle/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dirty="0" smtClean="0">
              <a:solidFill>
                <a:schemeClr val="tx1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На официальном сайте Департамента в подразделе «Антикоррупционное просвещение» раздела «Противодействие коррупции» дополнительно размещена полиграфическая продукция</a:t>
          </a:r>
          <a:r>
            <a:rPr lang="ru-RU" sz="1200" dirty="0" smtClean="0">
              <a:solidFill>
                <a:schemeClr val="tx1"/>
              </a:solidFill>
              <a:effectLst/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: </a:t>
          </a:r>
          <a:endParaRPr lang="ru-RU" sz="1200" b="0" i="0" dirty="0" smtClean="0">
            <a:solidFill>
              <a:schemeClr val="tx1"/>
            </a:solidFill>
            <a:latin typeface="Liberation Serif" panose="02020603050405020304" pitchFamily="18" charset="0"/>
            <a:ea typeface="Liberation Serif" panose="02020603050405020304" pitchFamily="18" charset="0"/>
            <a:cs typeface="Liberation Serif" panose="02020603050405020304" pitchFamily="18" charset="0"/>
          </a:endParaRPr>
        </a:p>
        <a:p>
          <a:pPr algn="just" defTabSz="444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dirty="0" smtClean="0">
              <a:solidFill>
                <a:schemeClr val="tx1"/>
              </a:solidFill>
              <a:effectLst/>
              <a:latin typeface="Liberation Serif"/>
              <a:ea typeface="Times New Roman"/>
              <a:cs typeface="Liberation Serif"/>
            </a:rPr>
            <a:t>1) памятка для граждан и предпринимателей Свердловской области «А ты знаешь, что такое взятка?»;</a:t>
          </a:r>
        </a:p>
        <a:p>
          <a:pPr algn="just" defTabSz="444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dirty="0" smtClean="0">
              <a:solidFill>
                <a:schemeClr val="tx1"/>
              </a:solidFill>
              <a:effectLst/>
              <a:latin typeface="Liberation Serif"/>
              <a:ea typeface="Times New Roman"/>
              <a:cs typeface="Liberation Serif"/>
            </a:rPr>
            <a:t>2) буклет «Борьба с коррупцией – дело каждого!». </a:t>
          </a:r>
          <a:endParaRPr lang="ru-RU" sz="1200" dirty="0">
            <a:solidFill>
              <a:schemeClr val="tx1"/>
            </a:solidFill>
            <a:latin typeface="Liberation Serif" panose="02020603050405020304" pitchFamily="18" charset="0"/>
            <a:ea typeface="Liberation Serif" panose="02020603050405020304" pitchFamily="18" charset="0"/>
            <a:cs typeface="Liberation Serif" panose="02020603050405020304" pitchFamily="18" charset="0"/>
          </a:endParaRPr>
        </a:p>
      </dgm:t>
    </dgm:pt>
    <dgm:pt modelId="{18AA87E0-7330-4EEC-8732-0921F4F36343}" type="parTrans" cxnId="{9C92D81B-D1E5-405F-90F3-B2A52B439136}">
      <dgm:prSet/>
      <dgm:spPr/>
      <dgm:t>
        <a:bodyPr/>
        <a:lstStyle/>
        <a:p>
          <a:endParaRPr lang="ru-RU" sz="1200">
            <a:latin typeface="Liberation Sans" panose="020B0604020202020204" pitchFamily="34" charset="0"/>
            <a:ea typeface="Liberation Sans" panose="020B0604020202020204" pitchFamily="34" charset="0"/>
            <a:cs typeface="Liberation Sans" panose="020B0604020202020204" pitchFamily="34" charset="0"/>
          </a:endParaRPr>
        </a:p>
      </dgm:t>
    </dgm:pt>
    <dgm:pt modelId="{B5D65415-BFB1-40E5-BF2A-974D114DFCB8}" type="sibTrans" cxnId="{9C92D81B-D1E5-405F-90F3-B2A52B439136}">
      <dgm:prSet/>
      <dgm:spPr/>
      <dgm:t>
        <a:bodyPr/>
        <a:lstStyle/>
        <a:p>
          <a:endParaRPr lang="ru-RU" sz="1200">
            <a:latin typeface="Liberation Sans" panose="020B0604020202020204" pitchFamily="34" charset="0"/>
            <a:ea typeface="Liberation Sans" panose="020B0604020202020204" pitchFamily="34" charset="0"/>
            <a:cs typeface="Liberation Sans" panose="020B0604020202020204" pitchFamily="34" charset="0"/>
          </a:endParaRPr>
        </a:p>
      </dgm:t>
    </dgm:pt>
    <dgm:pt modelId="{438F8FC4-4C40-418D-A832-4F1DA20D640B}">
      <dgm:prSet phldrT="[Текст]" custT="1"/>
      <dgm:spPr>
        <a:solidFill>
          <a:srgbClr val="FFC000">
            <a:alpha val="40000"/>
          </a:srgbClr>
        </a:solidFill>
      </dgm:spPr>
      <dgm:t>
        <a:bodyPr/>
        <a:lstStyle/>
        <a:p>
          <a:pPr algn="just">
            <a:lnSpc>
              <a:spcPct val="100000"/>
            </a:lnSpc>
            <a:spcAft>
              <a:spcPts val="0"/>
            </a:spcAft>
          </a:pPr>
          <a:r>
            <a:rPr lang="ru-RU" sz="1200" b="0" i="0" dirty="0" smtClean="0">
              <a:solidFill>
                <a:schemeClr val="tx1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9 декабря 2021 года в Международный день борьбы с коррупцией организована «прямая телефонная линия» с гражданами по вопросам противодействия коррупции. Информация </a:t>
          </a:r>
          <a:br>
            <a:rPr lang="ru-RU" sz="1200" b="0" i="0" dirty="0" smtClean="0">
              <a:solidFill>
                <a:schemeClr val="tx1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</a:br>
          <a:r>
            <a:rPr lang="ru-RU" sz="1200" b="0" i="0" dirty="0" smtClean="0">
              <a:solidFill>
                <a:schemeClr val="tx1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о порядке консультирования граждан по вопросам противодействия коррупции, с указанием времени и номера телефона, по которому можно получить консультацию, размещена </a:t>
          </a:r>
          <a:br>
            <a:rPr lang="ru-RU" sz="1200" b="0" i="0" dirty="0" smtClean="0">
              <a:solidFill>
                <a:schemeClr val="tx1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</a:br>
          <a:r>
            <a:rPr lang="ru-RU" sz="1200" b="0" i="0" dirty="0" smtClean="0">
              <a:solidFill>
                <a:schemeClr val="tx1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на главной странице официального сайта Департамента. </a:t>
          </a:r>
          <a:endParaRPr lang="ru-RU" sz="1200" dirty="0">
            <a:solidFill>
              <a:schemeClr val="tx1"/>
            </a:solidFill>
            <a:latin typeface="Liberation Serif" panose="02020603050405020304" pitchFamily="18" charset="0"/>
            <a:ea typeface="Liberation Serif" panose="02020603050405020304" pitchFamily="18" charset="0"/>
            <a:cs typeface="Liberation Serif" panose="02020603050405020304" pitchFamily="18" charset="0"/>
          </a:endParaRPr>
        </a:p>
      </dgm:t>
    </dgm:pt>
    <dgm:pt modelId="{087869CA-87F1-4F75-AC49-D6480982A350}" type="parTrans" cxnId="{23CC1B71-E3E7-4AEF-9755-E2C405EFE774}">
      <dgm:prSet/>
      <dgm:spPr/>
      <dgm:t>
        <a:bodyPr/>
        <a:lstStyle/>
        <a:p>
          <a:endParaRPr lang="ru-RU" sz="1200">
            <a:latin typeface="Liberation Sans" panose="020B0604020202020204" pitchFamily="34" charset="0"/>
            <a:ea typeface="Liberation Sans" panose="020B0604020202020204" pitchFamily="34" charset="0"/>
            <a:cs typeface="Liberation Sans" panose="020B0604020202020204" pitchFamily="34" charset="0"/>
          </a:endParaRPr>
        </a:p>
      </dgm:t>
    </dgm:pt>
    <dgm:pt modelId="{CB2E3931-3114-4523-9AE7-28878656AAD2}" type="sibTrans" cxnId="{23CC1B71-E3E7-4AEF-9755-E2C405EFE774}">
      <dgm:prSet/>
      <dgm:spPr/>
      <dgm:t>
        <a:bodyPr/>
        <a:lstStyle/>
        <a:p>
          <a:endParaRPr lang="ru-RU" sz="1200">
            <a:latin typeface="Liberation Sans" panose="020B0604020202020204" pitchFamily="34" charset="0"/>
            <a:ea typeface="Liberation Sans" panose="020B0604020202020204" pitchFamily="34" charset="0"/>
            <a:cs typeface="Liberation Sans" panose="020B0604020202020204" pitchFamily="34" charset="0"/>
          </a:endParaRPr>
        </a:p>
      </dgm:t>
    </dgm:pt>
    <dgm:pt modelId="{6C3A1820-EC17-400B-AB6A-C6E00A2B7917}">
      <dgm:prSet custT="1"/>
      <dgm:spPr>
        <a:solidFill>
          <a:srgbClr val="FFC000">
            <a:alpha val="25000"/>
          </a:srgbClr>
        </a:solidFill>
      </dgm:spPr>
      <dgm:t>
        <a:bodyPr/>
        <a:lstStyle/>
        <a:p>
          <a:pPr algn="just">
            <a:spcAft>
              <a:spcPts val="0"/>
            </a:spcAft>
          </a:pPr>
          <a:r>
            <a:rPr lang="ru-RU" sz="1200" dirty="0" smtClean="0">
              <a:solidFill>
                <a:schemeClr val="tx1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На официальном сайте Департамента в подразделе «Антикоррупционное просвещение» раздела «Противодействие коррупции» дополнительно размещены в</a:t>
          </a:r>
          <a:r>
            <a:rPr lang="ru-RU" sz="1200" dirty="0" smtClean="0">
              <a:solidFill>
                <a:schemeClr val="tx1"/>
              </a:solidFill>
              <a:effectLst/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идеоролики социальной рекламы антикоррупционной направленности: </a:t>
          </a:r>
        </a:p>
        <a:p>
          <a:pPr algn="just">
            <a:spcAft>
              <a:spcPts val="0"/>
            </a:spcAft>
          </a:pPr>
          <a:r>
            <a:rPr lang="ru-RU" sz="1200" dirty="0" smtClean="0">
              <a:solidFill>
                <a:schemeClr val="tx1"/>
              </a:solidFill>
              <a:effectLst/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«Конфликт интересов: порядок предотвращения и урегулирования»;</a:t>
          </a:r>
        </a:p>
        <a:p>
          <a:pPr algn="just">
            <a:spcAft>
              <a:spcPts val="0"/>
            </a:spcAft>
          </a:pPr>
          <a:r>
            <a:rPr lang="ru-RU" sz="1200" dirty="0" smtClean="0">
              <a:solidFill>
                <a:schemeClr val="tx1"/>
              </a:solidFill>
              <a:effectLst/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«Как безошибочно заполнить справку о доходах, расходах, об имуществе и обязательствах имущественного характера»;</a:t>
          </a:r>
        </a:p>
        <a:p>
          <a:pPr algn="just">
            <a:spcAft>
              <a:spcPts val="0"/>
            </a:spcAft>
          </a:pPr>
          <a:r>
            <a:rPr lang="ru-RU" sz="1200" dirty="0" smtClean="0">
              <a:solidFill>
                <a:schemeClr val="tx1"/>
              </a:solidFill>
              <a:effectLst/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«Выбери честный путь!»;</a:t>
          </a:r>
        </a:p>
        <a:p>
          <a:pPr algn="just">
            <a:spcAft>
              <a:spcPts val="0"/>
            </a:spcAft>
          </a:pPr>
          <a:r>
            <a:rPr lang="ru-RU" sz="1200" dirty="0" smtClean="0">
              <a:solidFill>
                <a:schemeClr val="tx1"/>
              </a:solidFill>
              <a:effectLst/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«Семейные ценности»;</a:t>
          </a:r>
        </a:p>
        <a:p>
          <a:pPr algn="just">
            <a:spcAft>
              <a:spcPts val="0"/>
            </a:spcAft>
          </a:pPr>
          <a:r>
            <a:rPr lang="ru-RU" sz="1200" dirty="0" smtClean="0">
              <a:solidFill>
                <a:schemeClr val="tx1"/>
              </a:solidFill>
              <a:effectLst/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«В силах каждого остановить коррупцию».</a:t>
          </a:r>
          <a:endParaRPr lang="ru-RU" sz="1200" dirty="0"/>
        </a:p>
      </dgm:t>
    </dgm:pt>
    <dgm:pt modelId="{FB18E1DF-ADD6-4821-93B1-BBBADCCDF757}" type="parTrans" cxnId="{4B76EFD1-C7BD-4288-8A5B-7D77B9C01BF8}">
      <dgm:prSet/>
      <dgm:spPr/>
      <dgm:t>
        <a:bodyPr/>
        <a:lstStyle/>
        <a:p>
          <a:endParaRPr lang="ru-RU"/>
        </a:p>
      </dgm:t>
    </dgm:pt>
    <dgm:pt modelId="{C09E3183-4496-4A4F-9D69-9733B252E958}" type="sibTrans" cxnId="{4B76EFD1-C7BD-4288-8A5B-7D77B9C01BF8}">
      <dgm:prSet/>
      <dgm:spPr/>
      <dgm:t>
        <a:bodyPr/>
        <a:lstStyle/>
        <a:p>
          <a:endParaRPr lang="ru-RU"/>
        </a:p>
      </dgm:t>
    </dgm:pt>
    <dgm:pt modelId="{7D32D210-4889-4378-AD42-775961D01121}" type="pres">
      <dgm:prSet presAssocID="{3D3EFCB6-DDF9-4312-9C0C-7B5FED32F977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7544019-82D7-4407-84F5-B7E52981C575}" type="pres">
      <dgm:prSet presAssocID="{6C3A1820-EC17-400B-AB6A-C6E00A2B7917}" presName="comp" presStyleCnt="0"/>
      <dgm:spPr/>
    </dgm:pt>
    <dgm:pt modelId="{E9B96E3B-E640-44CD-8AAD-CDCE24B16F56}" type="pres">
      <dgm:prSet presAssocID="{6C3A1820-EC17-400B-AB6A-C6E00A2B7917}" presName="box" presStyleLbl="node1" presStyleIdx="0" presStyleCnt="3" custScaleY="146731" custLinFactNeighborY="10511"/>
      <dgm:spPr/>
      <dgm:t>
        <a:bodyPr/>
        <a:lstStyle/>
        <a:p>
          <a:endParaRPr lang="ru-RU"/>
        </a:p>
      </dgm:t>
    </dgm:pt>
    <dgm:pt modelId="{389F4009-94F0-4B63-A5D0-EC66E9383498}" type="pres">
      <dgm:prSet presAssocID="{6C3A1820-EC17-400B-AB6A-C6E00A2B7917}" presName="img" presStyleLbl="fgImgPlace1" presStyleIdx="0" presStyleCnt="3" custScaleX="97775" custScaleY="115351" custLinFactNeighborX="-3558" custLinFactNeighborY="1441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611C306-5DC0-4961-BC73-F601C1146CFB}" type="pres">
      <dgm:prSet presAssocID="{6C3A1820-EC17-400B-AB6A-C6E00A2B7917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AF5D1D-57FA-4BE0-8FDD-5F0208961117}" type="pres">
      <dgm:prSet presAssocID="{C09E3183-4496-4A4F-9D69-9733B252E958}" presName="spacer" presStyleCnt="0"/>
      <dgm:spPr/>
    </dgm:pt>
    <dgm:pt modelId="{855B47B2-DBD8-42C3-A258-140D615B8D67}" type="pres">
      <dgm:prSet presAssocID="{67150904-507A-433B-B2E2-604591DF8E61}" presName="comp" presStyleCnt="0"/>
      <dgm:spPr/>
    </dgm:pt>
    <dgm:pt modelId="{2E503FD2-F2C3-40BE-8B08-D16AC95216FE}" type="pres">
      <dgm:prSet presAssocID="{67150904-507A-433B-B2E2-604591DF8E61}" presName="box" presStyleLbl="node1" presStyleIdx="1" presStyleCnt="3" custScaleY="74487" custLinFactNeighborY="5426"/>
      <dgm:spPr/>
      <dgm:t>
        <a:bodyPr/>
        <a:lstStyle/>
        <a:p>
          <a:endParaRPr lang="ru-RU"/>
        </a:p>
      </dgm:t>
    </dgm:pt>
    <dgm:pt modelId="{9F863E94-47D6-4936-8BC3-C28889766DA2}" type="pres">
      <dgm:prSet presAssocID="{67150904-507A-433B-B2E2-604591DF8E61}" presName="img" presStyleLbl="fgImgPlace1" presStyleIdx="1" presStyleCnt="3" custScaleY="80057" custLinFactNeighborX="-2584" custLinFactNeighborY="4748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F0FE79D1-4FB1-479B-8967-08129610A427}" type="pres">
      <dgm:prSet presAssocID="{67150904-507A-433B-B2E2-604591DF8E61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E3B8C8-258F-4689-AE94-C0273C19A4B1}" type="pres">
      <dgm:prSet presAssocID="{B5D65415-BFB1-40E5-BF2A-974D114DFCB8}" presName="spacer" presStyleCnt="0"/>
      <dgm:spPr/>
    </dgm:pt>
    <dgm:pt modelId="{4C321449-60A7-4BED-9F7F-1590211467AE}" type="pres">
      <dgm:prSet presAssocID="{438F8FC4-4C40-418D-A832-4F1DA20D640B}" presName="comp" presStyleCnt="0"/>
      <dgm:spPr/>
    </dgm:pt>
    <dgm:pt modelId="{2EA99E82-385E-44B7-8744-761638F7A195}" type="pres">
      <dgm:prSet presAssocID="{438F8FC4-4C40-418D-A832-4F1DA20D640B}" presName="box" presStyleLbl="node1" presStyleIdx="2" presStyleCnt="3" custScaleY="80161" custLinFactNeighborX="-909" custLinFactNeighborY="36375"/>
      <dgm:spPr/>
      <dgm:t>
        <a:bodyPr/>
        <a:lstStyle/>
        <a:p>
          <a:endParaRPr lang="ru-RU"/>
        </a:p>
      </dgm:t>
    </dgm:pt>
    <dgm:pt modelId="{EA55904F-8D1D-4228-9BFF-D6389F98ACF0}" type="pres">
      <dgm:prSet presAssocID="{438F8FC4-4C40-418D-A832-4F1DA20D640B}" presName="img" presStyleLbl="fgImgPlace1" presStyleIdx="2" presStyleCnt="3" custScaleX="95491" custScaleY="77661" custLinFactNeighborX="-4700" custLinFactNeighborY="1586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A4B198E-E686-426B-AE3F-0F45FEB4DC85}" type="pres">
      <dgm:prSet presAssocID="{438F8FC4-4C40-418D-A832-4F1DA20D640B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BEF4F38-49A6-433C-81C6-FD27AB63D56A}" type="presOf" srcId="{438F8FC4-4C40-418D-A832-4F1DA20D640B}" destId="{6A4B198E-E686-426B-AE3F-0F45FEB4DC85}" srcOrd="1" destOrd="0" presId="urn:microsoft.com/office/officeart/2005/8/layout/vList4"/>
    <dgm:cxn modelId="{4CC76160-AEC5-49F0-BC57-81A581124C58}" type="presOf" srcId="{6C3A1820-EC17-400B-AB6A-C6E00A2B7917}" destId="{E9B96E3B-E640-44CD-8AAD-CDCE24B16F56}" srcOrd="0" destOrd="0" presId="urn:microsoft.com/office/officeart/2005/8/layout/vList4"/>
    <dgm:cxn modelId="{9C92D81B-D1E5-405F-90F3-B2A52B439136}" srcId="{3D3EFCB6-DDF9-4312-9C0C-7B5FED32F977}" destId="{67150904-507A-433B-B2E2-604591DF8E61}" srcOrd="1" destOrd="0" parTransId="{18AA87E0-7330-4EEC-8732-0921F4F36343}" sibTransId="{B5D65415-BFB1-40E5-BF2A-974D114DFCB8}"/>
    <dgm:cxn modelId="{15F1BB3C-F681-43CA-BE8B-85AC9D84F244}" type="presOf" srcId="{67150904-507A-433B-B2E2-604591DF8E61}" destId="{F0FE79D1-4FB1-479B-8967-08129610A427}" srcOrd="1" destOrd="0" presId="urn:microsoft.com/office/officeart/2005/8/layout/vList4"/>
    <dgm:cxn modelId="{4DB97DDE-0A3B-40B9-8DB3-682390BA2123}" type="presOf" srcId="{438F8FC4-4C40-418D-A832-4F1DA20D640B}" destId="{2EA99E82-385E-44B7-8744-761638F7A195}" srcOrd="0" destOrd="0" presId="urn:microsoft.com/office/officeart/2005/8/layout/vList4"/>
    <dgm:cxn modelId="{6F2724B4-873B-4960-94C6-D1F0732EE00F}" type="presOf" srcId="{67150904-507A-433B-B2E2-604591DF8E61}" destId="{2E503FD2-F2C3-40BE-8B08-D16AC95216FE}" srcOrd="0" destOrd="0" presId="urn:microsoft.com/office/officeart/2005/8/layout/vList4"/>
    <dgm:cxn modelId="{4B76EFD1-C7BD-4288-8A5B-7D77B9C01BF8}" srcId="{3D3EFCB6-DDF9-4312-9C0C-7B5FED32F977}" destId="{6C3A1820-EC17-400B-AB6A-C6E00A2B7917}" srcOrd="0" destOrd="0" parTransId="{FB18E1DF-ADD6-4821-93B1-BBBADCCDF757}" sibTransId="{C09E3183-4496-4A4F-9D69-9733B252E958}"/>
    <dgm:cxn modelId="{23CC1B71-E3E7-4AEF-9755-E2C405EFE774}" srcId="{3D3EFCB6-DDF9-4312-9C0C-7B5FED32F977}" destId="{438F8FC4-4C40-418D-A832-4F1DA20D640B}" srcOrd="2" destOrd="0" parTransId="{087869CA-87F1-4F75-AC49-D6480982A350}" sibTransId="{CB2E3931-3114-4523-9AE7-28878656AAD2}"/>
    <dgm:cxn modelId="{88A5BC6D-4EE9-4437-B542-9468498B8049}" type="presOf" srcId="{6C3A1820-EC17-400B-AB6A-C6E00A2B7917}" destId="{2611C306-5DC0-4961-BC73-F601C1146CFB}" srcOrd="1" destOrd="0" presId="urn:microsoft.com/office/officeart/2005/8/layout/vList4"/>
    <dgm:cxn modelId="{B5FEC8E1-9D52-4816-9D5B-E975F7ACB5DF}" type="presOf" srcId="{3D3EFCB6-DDF9-4312-9C0C-7B5FED32F977}" destId="{7D32D210-4889-4378-AD42-775961D01121}" srcOrd="0" destOrd="0" presId="urn:microsoft.com/office/officeart/2005/8/layout/vList4"/>
    <dgm:cxn modelId="{377AF500-D3E2-4590-A6F0-BFEF62779343}" type="presParOf" srcId="{7D32D210-4889-4378-AD42-775961D01121}" destId="{77544019-82D7-4407-84F5-B7E52981C575}" srcOrd="0" destOrd="0" presId="urn:microsoft.com/office/officeart/2005/8/layout/vList4"/>
    <dgm:cxn modelId="{C171B509-B45B-4520-B616-53AFAFF55B3E}" type="presParOf" srcId="{77544019-82D7-4407-84F5-B7E52981C575}" destId="{E9B96E3B-E640-44CD-8AAD-CDCE24B16F56}" srcOrd="0" destOrd="0" presId="urn:microsoft.com/office/officeart/2005/8/layout/vList4"/>
    <dgm:cxn modelId="{CE24910C-0C67-4799-B1B8-1B7EAC8B697E}" type="presParOf" srcId="{77544019-82D7-4407-84F5-B7E52981C575}" destId="{389F4009-94F0-4B63-A5D0-EC66E9383498}" srcOrd="1" destOrd="0" presId="urn:microsoft.com/office/officeart/2005/8/layout/vList4"/>
    <dgm:cxn modelId="{C7957F99-88F2-438B-AB0E-F780E1818131}" type="presParOf" srcId="{77544019-82D7-4407-84F5-B7E52981C575}" destId="{2611C306-5DC0-4961-BC73-F601C1146CFB}" srcOrd="2" destOrd="0" presId="urn:microsoft.com/office/officeart/2005/8/layout/vList4"/>
    <dgm:cxn modelId="{9EA474AB-A6BD-4CB3-9D2D-A793BCEF1D59}" type="presParOf" srcId="{7D32D210-4889-4378-AD42-775961D01121}" destId="{11AF5D1D-57FA-4BE0-8FDD-5F0208961117}" srcOrd="1" destOrd="0" presId="urn:microsoft.com/office/officeart/2005/8/layout/vList4"/>
    <dgm:cxn modelId="{4C23856A-A4FA-4337-BD72-8741418BD0A2}" type="presParOf" srcId="{7D32D210-4889-4378-AD42-775961D01121}" destId="{855B47B2-DBD8-42C3-A258-140D615B8D67}" srcOrd="2" destOrd="0" presId="urn:microsoft.com/office/officeart/2005/8/layout/vList4"/>
    <dgm:cxn modelId="{1E715FC9-699B-4B31-B1BD-4991DB2FFD99}" type="presParOf" srcId="{855B47B2-DBD8-42C3-A258-140D615B8D67}" destId="{2E503FD2-F2C3-40BE-8B08-D16AC95216FE}" srcOrd="0" destOrd="0" presId="urn:microsoft.com/office/officeart/2005/8/layout/vList4"/>
    <dgm:cxn modelId="{7377D801-CA87-44FB-9429-DFF8BDB19B48}" type="presParOf" srcId="{855B47B2-DBD8-42C3-A258-140D615B8D67}" destId="{9F863E94-47D6-4936-8BC3-C28889766DA2}" srcOrd="1" destOrd="0" presId="urn:microsoft.com/office/officeart/2005/8/layout/vList4"/>
    <dgm:cxn modelId="{C8E9C716-CC54-43EF-8797-4C825499D75D}" type="presParOf" srcId="{855B47B2-DBD8-42C3-A258-140D615B8D67}" destId="{F0FE79D1-4FB1-479B-8967-08129610A427}" srcOrd="2" destOrd="0" presId="urn:microsoft.com/office/officeart/2005/8/layout/vList4"/>
    <dgm:cxn modelId="{ED37F219-8089-46DB-AB46-AD6C0A31A498}" type="presParOf" srcId="{7D32D210-4889-4378-AD42-775961D01121}" destId="{DDE3B8C8-258F-4689-AE94-C0273C19A4B1}" srcOrd="3" destOrd="0" presId="urn:microsoft.com/office/officeart/2005/8/layout/vList4"/>
    <dgm:cxn modelId="{9ADD8479-191C-4CB8-987E-9F47432520CE}" type="presParOf" srcId="{7D32D210-4889-4378-AD42-775961D01121}" destId="{4C321449-60A7-4BED-9F7F-1590211467AE}" srcOrd="4" destOrd="0" presId="urn:microsoft.com/office/officeart/2005/8/layout/vList4"/>
    <dgm:cxn modelId="{E562DE5A-2C7C-48D3-8683-C0D0836C280E}" type="presParOf" srcId="{4C321449-60A7-4BED-9F7F-1590211467AE}" destId="{2EA99E82-385E-44B7-8744-761638F7A195}" srcOrd="0" destOrd="0" presId="urn:microsoft.com/office/officeart/2005/8/layout/vList4"/>
    <dgm:cxn modelId="{F4EDDAE0-6B8A-4B1E-8D3F-431CCED780A6}" type="presParOf" srcId="{4C321449-60A7-4BED-9F7F-1590211467AE}" destId="{EA55904F-8D1D-4228-9BFF-D6389F98ACF0}" srcOrd="1" destOrd="0" presId="urn:microsoft.com/office/officeart/2005/8/layout/vList4"/>
    <dgm:cxn modelId="{4956F21B-738E-4250-A18E-FF556191FD68}" type="presParOf" srcId="{4C321449-60A7-4BED-9F7F-1590211467AE}" destId="{6A4B198E-E686-426B-AE3F-0F45FEB4DC85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936"/>
          </a:xfrm>
          <a:prstGeom prst="rect">
            <a:avLst/>
          </a:prstGeom>
        </p:spPr>
        <p:txBody>
          <a:bodyPr vert="horz" lIns="91001" tIns="45501" rIns="91001" bIns="4550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936"/>
          </a:xfrm>
          <a:prstGeom prst="rect">
            <a:avLst/>
          </a:prstGeom>
        </p:spPr>
        <p:txBody>
          <a:bodyPr vert="horz" lIns="91001" tIns="45501" rIns="91001" bIns="45501" rtlCol="0"/>
          <a:lstStyle>
            <a:lvl1pPr algn="r">
              <a:defRPr sz="1200"/>
            </a:lvl1pPr>
          </a:lstStyle>
          <a:p>
            <a:fld id="{57C58707-1D66-4AF3-A4D2-A66D9D34F60A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01" tIns="45501" rIns="91001" bIns="4550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352"/>
            <a:ext cx="5438140" cy="4468177"/>
          </a:xfrm>
          <a:prstGeom prst="rect">
            <a:avLst/>
          </a:prstGeom>
        </p:spPr>
        <p:txBody>
          <a:bodyPr vert="horz" lIns="91001" tIns="45501" rIns="91001" bIns="45501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705"/>
            <a:ext cx="2945659" cy="495936"/>
          </a:xfrm>
          <a:prstGeom prst="rect">
            <a:avLst/>
          </a:prstGeom>
        </p:spPr>
        <p:txBody>
          <a:bodyPr vert="horz" lIns="91001" tIns="45501" rIns="91001" bIns="4550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705"/>
            <a:ext cx="2945659" cy="495936"/>
          </a:xfrm>
          <a:prstGeom prst="rect">
            <a:avLst/>
          </a:prstGeom>
        </p:spPr>
        <p:txBody>
          <a:bodyPr vert="horz" lIns="91001" tIns="45501" rIns="91001" bIns="45501" rtlCol="0" anchor="b"/>
          <a:lstStyle>
            <a:lvl1pPr algn="r">
              <a:defRPr sz="1200"/>
            </a:lvl1pPr>
          </a:lstStyle>
          <a:p>
            <a:fld id="{EB270F8A-52DF-4C0E-B104-D713EA3B8D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2254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29E91-9632-4642-934E-F981A1964CCF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9362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29E91-9632-4642-934E-F981A1964CCF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9479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3794760" y="1267730"/>
            <a:ext cx="1554480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3886200" y="1267731"/>
            <a:ext cx="1371600" cy="548640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281" y="2091263"/>
            <a:ext cx="6801440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6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4682062"/>
            <a:ext cx="6803136" cy="50292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3931920" y="1327188"/>
            <a:ext cx="1280160" cy="457200"/>
          </a:xfrm>
        </p:spPr>
        <p:txBody>
          <a:bodyPr/>
          <a:lstStyle>
            <a:lvl1pPr algn="ctr">
              <a:defRPr sz="11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27426445-921C-4594-A207-FFC87E95644C}" type="datetime1">
              <a:rPr lang="ru-RU" smtClean="0"/>
              <a:t>28.01.2022</a:t>
            </a:fld>
            <a:endParaRPr lang="ru-RU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104936" y="5211060"/>
            <a:ext cx="4429125" cy="228600"/>
          </a:xfrm>
        </p:spPr>
        <p:txBody>
          <a:bodyPr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5190" y="5212080"/>
            <a:ext cx="158391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1833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C28EB-7D19-4BA6-A2C1-80ABC33689E0}" type="datetime1">
              <a:rPr lang="ru-RU" smtClean="0"/>
              <a:t>28.01.2022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371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762000"/>
            <a:ext cx="177165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762000"/>
            <a:ext cx="60579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B16-4C3F-48AC-AF22-AEC5ECABE49C}" type="datetime1">
              <a:rPr lang="ru-RU" smtClean="0"/>
              <a:t>28.01.2022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5658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48208-BB20-442C-8804-F8F94B0EE5B9}" type="datetime1">
              <a:rPr lang="ru-RU" smtClean="0"/>
              <a:t>28.01.2022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8025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3794760" y="1267730"/>
            <a:ext cx="1554480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3886200" y="1267731"/>
            <a:ext cx="1371600" cy="548640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717" y="2094309"/>
            <a:ext cx="6803136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6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2718" y="4682062"/>
            <a:ext cx="6803136" cy="50292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31920" y="1325880"/>
            <a:ext cx="1280160" cy="457200"/>
          </a:xfrm>
        </p:spPr>
        <p:txBody>
          <a:bodyPr/>
          <a:lstStyle>
            <a:lvl1pPr algn="ctr">
              <a:defRPr lang="en-US" sz="11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9CD15E5-9249-4CCA-A12B-2E4824F77DE0}" type="datetime1">
              <a:rPr lang="ru-RU" smtClean="0"/>
              <a:t>28.01.2022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4679" y="5211060"/>
            <a:ext cx="4430268" cy="228600"/>
          </a:xfrm>
        </p:spPr>
        <p:txBody>
          <a:bodyPr/>
          <a:lstStyle>
            <a:lvl1pPr algn="l">
              <a:defRPr/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3378" y="5211060"/>
            <a:ext cx="1584198" cy="2286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60038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3CCB7-7C3E-4719-B493-7C428DCDCD5B}" type="datetime1">
              <a:rPr lang="ru-RU" smtClean="0"/>
              <a:t>28.01.2022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9283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755898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756581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332DF-0C51-41B3-B0A4-BFE956724623}" type="datetime1">
              <a:rPr lang="ru-RU" smtClean="0"/>
              <a:t>28.01.2022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1375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F55AA-421B-4A73-A27E-85C5F8D320B3}" type="datetime1">
              <a:rPr lang="ru-RU" smtClean="0"/>
              <a:t>28.01.2022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3018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D2EE8-4A23-4993-B7FF-2CB47C06CCCF}" type="datetime1">
              <a:rPr lang="ru-RU" smtClean="0"/>
              <a:t>28.01.2022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0998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84147" y="173736"/>
            <a:ext cx="6398514" cy="65105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7392"/>
            <a:ext cx="1823085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976" y="907143"/>
            <a:ext cx="5428856" cy="504371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3085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7B2CD-5707-4D43-ADC7-C7E35988DDB0}" type="datetime1">
              <a:rPr lang="ru-RU" smtClean="0"/>
              <a:t>28.01.2022</a:t>
            </a:fld>
            <a:endParaRPr lang="ru-RU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ru-RU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795258" y="6310086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2" name="Rectangle 11"/>
          <p:cNvSpPr/>
          <p:nvPr/>
        </p:nvSpPr>
        <p:spPr>
          <a:xfrm>
            <a:off x="6868160" y="274320"/>
            <a:ext cx="1988820" cy="630936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03493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3504"/>
            <a:ext cx="1824228" cy="1645920"/>
          </a:xfrm>
        </p:spPr>
        <p:txBody>
          <a:bodyPr anchor="b">
            <a:noAutofit/>
          </a:bodyPr>
          <a:lstStyle>
            <a:lvl1pPr algn="l">
              <a:defRPr sz="24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449" y="173736"/>
            <a:ext cx="6398514" cy="6510528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4228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7CCE1C5B-DF95-4B5D-950D-6855E6222C89}" type="datetime1">
              <a:rPr lang="ru-RU" smtClean="0"/>
              <a:t>28.01.2022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9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97546" y="6309360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Rectangle 10"/>
          <p:cNvSpPr/>
          <p:nvPr/>
        </p:nvSpPr>
        <p:spPr>
          <a:xfrm>
            <a:off x="6868160" y="274320"/>
            <a:ext cx="1988820" cy="630936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33485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8000"/>
                <a:shade val="90000"/>
                <a:satMod val="160000"/>
                <a:lumMod val="100000"/>
              </a:schemeClr>
            </a:gs>
            <a:gs pos="39000">
              <a:schemeClr val="bg2">
                <a:tint val="95000"/>
                <a:shade val="100000"/>
                <a:satMod val="130000"/>
                <a:lumMod val="24000"/>
                <a:lumOff val="76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022" y="173736"/>
            <a:ext cx="8791956" cy="6510528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642594"/>
            <a:ext cx="768096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103120"/>
            <a:ext cx="768096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4768" y="6309360"/>
            <a:ext cx="20574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6D9A116-E2F6-4189-B93A-80733C134451}" type="datetime1">
              <a:rPr lang="ru-RU" smtClean="0"/>
              <a:t>28.01.2022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6896" y="6309360"/>
            <a:ext cx="3950208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3382" y="6309360"/>
            <a:ext cx="10972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7401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19" y="2060848"/>
            <a:ext cx="8616827" cy="38595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2400" dirty="0">
                <a:ln>
                  <a:solidFill>
                    <a:schemeClr val="tx1"/>
                  </a:solidFill>
                </a:ln>
                <a:solidFill>
                  <a:srgbClr val="FFD62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anose="020B0604030504040204" pitchFamily="34" charset="0"/>
              </a:rPr>
              <a:t>О </a:t>
            </a:r>
            <a:r>
              <a:rPr lang="ru-RU" sz="2400" dirty="0">
                <a:ln>
                  <a:solidFill>
                    <a:schemeClr val="tx1"/>
                  </a:solidFill>
                </a:ln>
                <a:solidFill>
                  <a:srgbClr val="FFD62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anose="020B0604030504040204" pitchFamily="34" charset="0"/>
              </a:rPr>
              <a:t>выполнении в </a:t>
            </a:r>
            <a:r>
              <a:rPr lang="ru-RU" sz="2400" dirty="0" smtClean="0">
                <a:ln>
                  <a:solidFill>
                    <a:schemeClr val="tx1"/>
                  </a:solidFill>
                </a:ln>
                <a:solidFill>
                  <a:srgbClr val="FFD62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anose="020B0604030504040204" pitchFamily="34" charset="0"/>
              </a:rPr>
              <a:t>2021 </a:t>
            </a:r>
            <a:r>
              <a:rPr lang="ru-RU" sz="2400" dirty="0">
                <a:ln>
                  <a:solidFill>
                    <a:schemeClr val="tx1"/>
                  </a:solidFill>
                </a:ln>
                <a:solidFill>
                  <a:srgbClr val="FFD62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anose="020B0604030504040204" pitchFamily="34" charset="0"/>
              </a:rPr>
              <a:t>году плана работы Министерства </a:t>
            </a:r>
            <a:r>
              <a:rPr lang="ru-RU" sz="2400" dirty="0" smtClean="0">
                <a:ln>
                  <a:solidFill>
                    <a:schemeClr val="tx1"/>
                  </a:solidFill>
                </a:ln>
                <a:solidFill>
                  <a:srgbClr val="FFD62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anose="020B0604030504040204" pitchFamily="34" charset="0"/>
              </a:rPr>
              <a:t>здравоохранения Свердловской </a:t>
            </a:r>
            <a:r>
              <a:rPr lang="ru-RU" sz="2400" dirty="0">
                <a:ln>
                  <a:solidFill>
                    <a:schemeClr val="tx1"/>
                  </a:solidFill>
                </a:ln>
                <a:solidFill>
                  <a:srgbClr val="FFD62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anose="020B0604030504040204" pitchFamily="34" charset="0"/>
              </a:rPr>
              <a:t>области </a:t>
            </a:r>
            <a:r>
              <a:rPr lang="ru-RU" sz="2400" dirty="0" smtClean="0">
                <a:ln>
                  <a:solidFill>
                    <a:schemeClr val="tx1"/>
                  </a:solidFill>
                </a:ln>
                <a:solidFill>
                  <a:srgbClr val="FFD62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anose="020B0604030504040204" pitchFamily="34" charset="0"/>
              </a:rPr>
              <a:t>по </a:t>
            </a:r>
            <a:r>
              <a:rPr lang="ru-RU" sz="2400" dirty="0">
                <a:ln>
                  <a:solidFill>
                    <a:schemeClr val="tx1"/>
                  </a:solidFill>
                </a:ln>
                <a:solidFill>
                  <a:srgbClr val="FFD62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anose="020B0604030504040204" pitchFamily="34" charset="0"/>
              </a:rPr>
              <a:t>противодействию коррупции на </a:t>
            </a:r>
            <a:r>
              <a:rPr lang="ru-RU" sz="2400" dirty="0" smtClean="0">
                <a:ln>
                  <a:solidFill>
                    <a:schemeClr val="tx1"/>
                  </a:solidFill>
                </a:ln>
                <a:solidFill>
                  <a:srgbClr val="FFD62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anose="020B0604030504040204" pitchFamily="34" charset="0"/>
              </a:rPr>
              <a:t>2021–2024 </a:t>
            </a:r>
            <a:r>
              <a:rPr lang="ru-RU" sz="2400" dirty="0">
                <a:ln>
                  <a:solidFill>
                    <a:schemeClr val="tx1"/>
                  </a:solidFill>
                </a:ln>
                <a:solidFill>
                  <a:srgbClr val="FFD62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anose="020B0604030504040204" pitchFamily="34" charset="0"/>
              </a:rPr>
              <a:t>годы, утвержденного приказом Министерства </a:t>
            </a:r>
            <a:r>
              <a:rPr lang="ru-RU" sz="2400" dirty="0" smtClean="0">
                <a:ln>
                  <a:solidFill>
                    <a:schemeClr val="tx1"/>
                  </a:solidFill>
                </a:ln>
                <a:solidFill>
                  <a:srgbClr val="FFD62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anose="020B0604030504040204" pitchFamily="34" charset="0"/>
              </a:rPr>
              <a:t>здравоохранения </a:t>
            </a:r>
            <a:r>
              <a:rPr lang="ru-RU" sz="2400" dirty="0">
                <a:ln>
                  <a:solidFill>
                    <a:schemeClr val="tx1"/>
                  </a:solidFill>
                </a:ln>
                <a:solidFill>
                  <a:srgbClr val="FFD62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anose="020B0604030504040204" pitchFamily="34" charset="0"/>
              </a:rPr>
              <a:t>Свердловской области </a:t>
            </a:r>
            <a:r>
              <a:rPr lang="ru-RU" sz="2400" dirty="0" smtClean="0">
                <a:ln>
                  <a:solidFill>
                    <a:schemeClr val="tx1"/>
                  </a:solidFill>
                </a:ln>
                <a:solidFill>
                  <a:srgbClr val="FFD62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anose="020B0604030504040204" pitchFamily="34" charset="0"/>
              </a:rPr>
              <a:t>от 28.05.2021 </a:t>
            </a:r>
            <a:r>
              <a:rPr lang="ru-RU" sz="2400" dirty="0">
                <a:ln>
                  <a:solidFill>
                    <a:schemeClr val="tx1"/>
                  </a:solidFill>
                </a:ln>
                <a:solidFill>
                  <a:srgbClr val="FFD62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anose="020B0604030504040204" pitchFamily="34" charset="0"/>
              </a:rPr>
              <a:t>№ </a:t>
            </a:r>
            <a:r>
              <a:rPr lang="ru-RU" sz="2400" dirty="0" smtClean="0">
                <a:ln>
                  <a:solidFill>
                    <a:schemeClr val="tx1"/>
                  </a:solidFill>
                </a:ln>
                <a:solidFill>
                  <a:srgbClr val="FFD62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anose="020B0604030504040204" pitchFamily="34" charset="0"/>
              </a:rPr>
              <a:t>1128-п </a:t>
            </a:r>
          </a:p>
          <a:p>
            <a:pPr algn="ctr">
              <a:defRPr/>
            </a:pPr>
            <a:r>
              <a:rPr lang="ru-RU" sz="2400" dirty="0" smtClean="0">
                <a:ln>
                  <a:solidFill>
                    <a:schemeClr val="tx1"/>
                  </a:solidFill>
                </a:ln>
                <a:solidFill>
                  <a:srgbClr val="FFD62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anose="020B0604030504040204" pitchFamily="34" charset="0"/>
              </a:rPr>
              <a:t>(</a:t>
            </a:r>
            <a:r>
              <a:rPr lang="ru-RU" sz="2400" dirty="0">
                <a:ln>
                  <a:solidFill>
                    <a:schemeClr val="tx1"/>
                  </a:solidFill>
                </a:ln>
                <a:solidFill>
                  <a:srgbClr val="FFD62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anose="020B0604030504040204" pitchFamily="34" charset="0"/>
              </a:rPr>
              <a:t>с </a:t>
            </a:r>
            <a:r>
              <a:rPr lang="ru-RU" sz="2400" dirty="0" smtClean="0">
                <a:ln>
                  <a:solidFill>
                    <a:schemeClr val="tx1"/>
                  </a:solidFill>
                </a:ln>
                <a:solidFill>
                  <a:srgbClr val="FFD62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anose="020B0604030504040204" pitchFamily="34" charset="0"/>
              </a:rPr>
              <a:t>изменениями от 22.07.2021 № 1653-п, </a:t>
            </a:r>
            <a:br>
              <a:rPr lang="ru-RU" sz="2400" dirty="0" smtClean="0">
                <a:ln>
                  <a:solidFill>
                    <a:schemeClr val="tx1"/>
                  </a:solidFill>
                </a:ln>
                <a:solidFill>
                  <a:srgbClr val="FFD62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anose="020B0604030504040204" pitchFamily="34" charset="0"/>
              </a:rPr>
            </a:br>
            <a:r>
              <a:rPr lang="ru-RU" sz="2400" dirty="0" smtClean="0">
                <a:ln>
                  <a:solidFill>
                    <a:schemeClr val="tx1"/>
                  </a:solidFill>
                </a:ln>
                <a:solidFill>
                  <a:srgbClr val="FFD62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anose="020B0604030504040204" pitchFamily="34" charset="0"/>
              </a:rPr>
              <a:t>от 15.09.2021 № 2065-п)</a:t>
            </a:r>
            <a:endParaRPr lang="ru-RU" altLang="ru-RU" sz="2400" dirty="0">
              <a:ln>
                <a:solidFill>
                  <a:schemeClr val="tx1"/>
                </a:solidFill>
              </a:ln>
              <a:solidFill>
                <a:srgbClr val="FFD629"/>
              </a:solidFill>
              <a:effectLst>
                <a:outerShdw blurRad="38100" dist="38100" dir="2700000" algn="tl">
                  <a:srgbClr val="000000"/>
                </a:outerShdw>
              </a:effectLst>
              <a:cs typeface="Tahoma" panose="020B0604030504040204" pitchFamily="34" charset="0"/>
            </a:endParaRPr>
          </a:p>
          <a:p>
            <a:pPr lvl="0" algn="ctr">
              <a:lnSpc>
                <a:spcPct val="120000"/>
              </a:lnSpc>
              <a:spcBef>
                <a:spcPct val="0"/>
              </a:spcBef>
              <a:defRPr/>
            </a:pPr>
            <a:endParaRPr lang="ru-RU" sz="3200" b="1" dirty="0" smtClean="0">
              <a:solidFill>
                <a:srgbClr val="1F497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ru-RU" sz="3200" b="1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год </a:t>
            </a:r>
            <a:endParaRPr lang="en-US" sz="1100" b="1" dirty="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6" descr="герб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32656"/>
            <a:ext cx="2317750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66226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363272" cy="972026"/>
          </a:xfrm>
          <a:gradFill>
            <a:gsLst>
              <a:gs pos="0">
                <a:srgbClr val="FFC000"/>
              </a:gs>
              <a:gs pos="10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Представление сведений о доходах, расходах, об имуществе </a:t>
            </a:r>
            <a:br>
              <a:rPr lang="ru-RU" sz="1800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 обязательствах имущественного характера государственными гражданскими служащими Министерства</a:t>
            </a:r>
            <a:endParaRPr lang="ru-RU" sz="1800" dirty="0">
              <a:solidFill>
                <a:schemeClr val="tx1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73436" y="1340768"/>
            <a:ext cx="2952328" cy="792088"/>
          </a:xfrm>
          <a:prstGeom prst="roundRect">
            <a:avLst/>
          </a:prstGeom>
          <a:solidFill>
            <a:srgbClr val="7030A0">
              <a:alpha val="10000"/>
            </a:srgb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 итогам 2021 года:</a:t>
            </a:r>
            <a:endParaRPr lang="ru-RU" dirty="0">
              <a:solidFill>
                <a:schemeClr val="tx1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3568" y="2492896"/>
            <a:ext cx="3240360" cy="1384995"/>
          </a:xfrm>
          <a:prstGeom prst="rect">
            <a:avLst/>
          </a:prstGeom>
          <a:solidFill>
            <a:srgbClr val="7030A0">
              <a:alpha val="10000"/>
            </a:srgbClr>
          </a:solidFill>
          <a:ln w="28575" cmpd="sng">
            <a:solidFill>
              <a:schemeClr val="accent5"/>
            </a:solidFill>
          </a:ln>
          <a:scene3d>
            <a:camera prst="orthographicFront"/>
            <a:lightRig rig="threePt" dir="t"/>
          </a:scene3d>
          <a:sp3d>
            <a:bevelB w="177800" h="1778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100% государственных гражданских служащих Министерства представили сведения о доходах, расходах, </a:t>
            </a:r>
            <a:br>
              <a:rPr lang="ru-RU" sz="14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14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об имуществе и обязательствах имущественного характера за 2020 год в установленный законом срок</a:t>
            </a:r>
            <a:endParaRPr lang="ru-RU" sz="1400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655699" y="2519987"/>
            <a:ext cx="3042084" cy="1384995"/>
          </a:xfrm>
          <a:prstGeom prst="rect">
            <a:avLst/>
          </a:prstGeom>
          <a:solidFill>
            <a:srgbClr val="7030A0">
              <a:alpha val="10000"/>
            </a:srgbClr>
          </a:solidFill>
          <a:ln w="28575" cmpd="sng">
            <a:solidFill>
              <a:schemeClr val="accent5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100% </a:t>
            </a:r>
            <a:r>
              <a:rPr lang="ru-RU" sz="1400" dirty="0" smtClean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государственных гражданских служащих Министерства представили сведения </a:t>
            </a:r>
            <a:r>
              <a:rPr lang="ru-RU" sz="1400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 доходах </a:t>
            </a:r>
            <a:r>
              <a:rPr lang="ru-RU" sz="1400" dirty="0" smtClean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/>
            </a:r>
            <a:br>
              <a:rPr lang="ru-RU" sz="1400" dirty="0" smtClean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1400" dirty="0" smtClean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 </a:t>
            </a:r>
            <a:r>
              <a:rPr lang="ru-RU" sz="1400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использованием</a:t>
            </a:r>
          </a:p>
          <a:p>
            <a:pPr algn="ctr"/>
            <a:r>
              <a:rPr lang="ru-RU" sz="1400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специального программного</a:t>
            </a:r>
          </a:p>
          <a:p>
            <a:pPr algn="ctr"/>
            <a:r>
              <a:rPr lang="ru-RU" sz="1400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обеспечения «Справки БК»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15616" y="4437692"/>
            <a:ext cx="3375502" cy="1600438"/>
          </a:xfrm>
          <a:prstGeom prst="rect">
            <a:avLst/>
          </a:prstGeom>
          <a:solidFill>
            <a:srgbClr val="7030A0">
              <a:alpha val="10000"/>
            </a:srgbClr>
          </a:solidFill>
          <a:ln w="28575" cmpd="sng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0% </a:t>
            </a:r>
            <a:r>
              <a:rPr lang="ru-RU" sz="1400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государственных гражданских служащих </a:t>
            </a:r>
            <a:r>
              <a:rPr lang="ru-RU" sz="1400" dirty="0" smtClean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Министерства, представили недостоверные (неполные) сведения </a:t>
            </a:r>
            <a:br>
              <a:rPr lang="ru-RU" sz="1400" dirty="0" smtClean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14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 </a:t>
            </a:r>
            <a:r>
              <a:rPr lang="ru-RU" sz="14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доходах, расходах, об имуществе </a:t>
            </a:r>
            <a:r>
              <a:rPr lang="ru-RU" sz="14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/>
            </a:r>
            <a:br>
              <a:rPr lang="ru-RU" sz="14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14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 </a:t>
            </a:r>
            <a:r>
              <a:rPr lang="ru-RU" sz="14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обязательствах имущественного характера </a:t>
            </a:r>
            <a:r>
              <a:rPr lang="ru-RU" sz="14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 себя и членов своей семьи за </a:t>
            </a:r>
            <a:r>
              <a:rPr lang="ru-RU" sz="14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2020 год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205248" y="4409710"/>
            <a:ext cx="3492535" cy="1815882"/>
          </a:xfrm>
          <a:prstGeom prst="rect">
            <a:avLst/>
          </a:prstGeom>
          <a:solidFill>
            <a:srgbClr val="7030A0">
              <a:alpha val="10000"/>
            </a:srgbClr>
          </a:solidFill>
          <a:ln w="28575" cmpd="sng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400" dirty="0" smtClean="0">
                <a:latin typeface="Liberation Serif"/>
                <a:ea typeface="Times New Roman"/>
              </a:rPr>
              <a:t>100% сведений </a:t>
            </a:r>
            <a:r>
              <a:rPr lang="ru-RU" sz="1400" dirty="0">
                <a:latin typeface="Liberation Serif"/>
                <a:ea typeface="Times New Roman"/>
              </a:rPr>
              <a:t>о доходах, расходах, </a:t>
            </a:r>
            <a:br>
              <a:rPr lang="ru-RU" sz="1400" dirty="0">
                <a:latin typeface="Liberation Serif"/>
                <a:ea typeface="Times New Roman"/>
              </a:rPr>
            </a:br>
            <a:r>
              <a:rPr lang="ru-RU" sz="1400" dirty="0">
                <a:latin typeface="Liberation Serif"/>
                <a:ea typeface="Times New Roman"/>
              </a:rPr>
              <a:t>об имуществе и обязательствах имущественного характера, </a:t>
            </a:r>
            <a:r>
              <a:rPr lang="ru-RU" sz="1400" dirty="0" smtClean="0">
                <a:latin typeface="Liberation Serif"/>
                <a:ea typeface="Times New Roman"/>
              </a:rPr>
              <a:t>представленных </a:t>
            </a:r>
            <a:r>
              <a:rPr lang="ru-RU" sz="1400" dirty="0">
                <a:latin typeface="Liberation Serif"/>
                <a:ea typeface="Times New Roman"/>
              </a:rPr>
              <a:t>государственными </a:t>
            </a:r>
            <a:r>
              <a:rPr lang="ru-RU" sz="1400" dirty="0" smtClean="0">
                <a:latin typeface="Liberation Serif"/>
                <a:ea typeface="Times New Roman"/>
              </a:rPr>
              <a:t>гражданскими служащими Министерства, </a:t>
            </a:r>
            <a:r>
              <a:rPr lang="ru-RU" sz="1400" dirty="0">
                <a:latin typeface="Liberation Serif"/>
                <a:ea typeface="Times New Roman"/>
              </a:rPr>
              <a:t>размещены на официальном сайте Департамента </a:t>
            </a:r>
            <a:r>
              <a:rPr lang="ru-RU" sz="1400" dirty="0" smtClean="0">
                <a:latin typeface="Liberation Serif"/>
                <a:ea typeface="Times New Roman"/>
              </a:rPr>
              <a:t>в разделе «Противодействие коррупции» в установленный срок</a:t>
            </a:r>
            <a:endParaRPr lang="ru-RU" sz="1400" dirty="0">
              <a:effectLst/>
              <a:latin typeface="Times New Roman"/>
              <a:ea typeface="Times New Roman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flipH="1">
            <a:off x="3923928" y="2160379"/>
            <a:ext cx="824850" cy="359609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>
            <a:stCxn id="5" idx="2"/>
          </p:cNvCxnSpPr>
          <p:nvPr/>
        </p:nvCxnSpPr>
        <p:spPr>
          <a:xfrm>
            <a:off x="4749600" y="2132856"/>
            <a:ext cx="914400" cy="38713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5" idx="2"/>
          </p:cNvCxnSpPr>
          <p:nvPr/>
        </p:nvCxnSpPr>
        <p:spPr>
          <a:xfrm flipH="1">
            <a:off x="4491118" y="2132856"/>
            <a:ext cx="258482" cy="227685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5" idx="2"/>
          </p:cNvCxnSpPr>
          <p:nvPr/>
        </p:nvCxnSpPr>
        <p:spPr>
          <a:xfrm>
            <a:off x="4749600" y="2132856"/>
            <a:ext cx="457200" cy="227685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75628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12968" cy="1152128"/>
          </a:xfrm>
          <a:gradFill>
            <a:gsLst>
              <a:gs pos="0">
                <a:srgbClr val="FFC000"/>
              </a:gs>
              <a:gs pos="100000">
                <a:schemeClr val="accent1">
                  <a:tint val="44500"/>
                  <a:satMod val="160000"/>
                  <a:alpha val="0"/>
                  <a:lumMod val="79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400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Профессиональное </a:t>
            </a:r>
            <a:r>
              <a:rPr lang="ru-RU" sz="2400" b="1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развитие государственных </a:t>
            </a:r>
            <a:br>
              <a:rPr lang="ru-RU" sz="2400" b="1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2400" b="1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гражданских служащих Министерства </a:t>
            </a:r>
            <a:endParaRPr lang="ru-RU" sz="2400" b="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690715960"/>
              </p:ext>
            </p:extLst>
          </p:nvPr>
        </p:nvGraphicFramePr>
        <p:xfrm>
          <a:off x="179512" y="1340768"/>
          <a:ext cx="5328592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484784"/>
            <a:ext cx="3168352" cy="4968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45716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640960" cy="1224136"/>
          </a:xfrm>
          <a:gradFill>
            <a:gsLst>
              <a:gs pos="0">
                <a:srgbClr val="FFC000"/>
              </a:gs>
              <a:gs pos="10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1800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Работа </a:t>
            </a:r>
            <a:r>
              <a:rPr lang="ru-RU" sz="1800" b="1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Комиссии </a:t>
            </a:r>
            <a:r>
              <a:rPr lang="ru-RU" sz="18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Министерства по соблюдению требований к служебному поведению государственных гражданских служащих Свердловской области и урегулированию конфликта интересов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8271" y="1484784"/>
            <a:ext cx="4392488" cy="4032448"/>
          </a:xfrm>
          <a:prstGeom prst="rect">
            <a:avLst/>
          </a:prstGeom>
          <a:solidFill>
            <a:srgbClr val="7030A0">
              <a:alpha val="1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ru-RU" sz="14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Функционирование комиссии по урегулированию конфликта интересов обеспечено в соответствие с Положением о комиссии Министерства по соблюдению требований к служебному поведению государственных гражданских служащих Свердловской области и урегулированию конфликта интересов (приказ Министерства от 15.04.2015 № 495-п с изменениями).</a:t>
            </a:r>
          </a:p>
          <a:p>
            <a:pPr algn="just"/>
            <a:r>
              <a:rPr lang="ru-RU" sz="14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 2021 года проведено 1 заседание </a:t>
            </a:r>
            <a:r>
              <a:rPr lang="ru-RU" sz="14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Комиссии. На </a:t>
            </a:r>
            <a:r>
              <a:rPr lang="ru-RU" sz="14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заседании комиссии рассмотрены материалы проверки государственного гражданского служащего о предоставлении неполных сведений о </a:t>
            </a:r>
            <a:r>
              <a:rPr lang="ru-RU" sz="14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доходах, также </a:t>
            </a:r>
            <a:r>
              <a:rPr lang="ru-RU" sz="14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рассмотрено уведомление организации о заключении трудового договора с бывшим государственным гражданским служащим Министерства</a:t>
            </a:r>
            <a:r>
              <a:rPr lang="ru-RU" sz="14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.</a:t>
            </a:r>
            <a:endParaRPr lang="ru-RU" sz="1400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16016" y="1484784"/>
            <a:ext cx="4104456" cy="4032448"/>
          </a:xfrm>
          <a:prstGeom prst="rect">
            <a:avLst/>
          </a:prstGeom>
          <a:solidFill>
            <a:srgbClr val="7030A0">
              <a:alpha val="1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ru-RU" sz="1400" b="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Информирование граждан о работе </a:t>
            </a:r>
            <a:r>
              <a:rPr lang="ru-RU" sz="1400" b="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Комиссии осуществляется </a:t>
            </a:r>
            <a:r>
              <a:rPr lang="ru-RU" sz="1400" b="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путём размещения информации </a:t>
            </a:r>
            <a:r>
              <a:rPr lang="ru-RU" sz="1400" b="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/>
            </a:r>
            <a:br>
              <a:rPr lang="ru-RU" sz="1400" b="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1400" b="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 </a:t>
            </a:r>
            <a:r>
              <a:rPr lang="ru-RU" sz="1400" b="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состоявшихся заседаниях комиссии </a:t>
            </a:r>
            <a:r>
              <a:rPr lang="ru-RU" sz="1400" b="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/>
            </a:r>
            <a:br>
              <a:rPr lang="ru-RU" sz="1400" b="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1400" b="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 </a:t>
            </a:r>
            <a:r>
              <a:rPr lang="ru-RU" sz="1400" b="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официальном сайте </a:t>
            </a:r>
            <a:r>
              <a:rPr lang="ru-RU" sz="1400" b="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Министерства </a:t>
            </a:r>
            <a:br>
              <a:rPr lang="ru-RU" sz="1400" b="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1400" b="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 </a:t>
            </a:r>
            <a:r>
              <a:rPr lang="ru-RU" sz="1400" b="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информационно-телекоммуникационной сети Интернет </a:t>
            </a:r>
            <a:r>
              <a:rPr lang="ru-RU" sz="1400" b="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 разделе </a:t>
            </a:r>
            <a:r>
              <a:rPr lang="ru-RU" sz="1400" b="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«Противодействие коррупции» </a:t>
            </a:r>
            <a:r>
              <a:rPr lang="ru-RU" sz="1400" b="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подразделе </a:t>
            </a:r>
            <a:r>
              <a:rPr lang="ru-RU" sz="1400" b="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«Комиссия по соблюдению требований к служебному </a:t>
            </a:r>
            <a:r>
              <a:rPr lang="ru-RU" sz="1400" b="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поведению государственных гражданских служащих </a:t>
            </a:r>
            <a:r>
              <a:rPr lang="ru-RU" sz="1400" b="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 урегулированию конфликта интересов</a:t>
            </a:r>
            <a:r>
              <a:rPr lang="ru-RU" sz="1400" b="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».</a:t>
            </a:r>
            <a:endParaRPr lang="ru-RU" sz="1400" b="0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400" b="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 </a:t>
            </a:r>
            <a:r>
              <a:rPr lang="ru-RU" sz="1400" b="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2021 </a:t>
            </a:r>
            <a:r>
              <a:rPr lang="ru-RU" sz="1400" b="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году информация </a:t>
            </a:r>
            <a:r>
              <a:rPr lang="ru-RU" sz="1400" b="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размещается </a:t>
            </a:r>
            <a:br>
              <a:rPr lang="ru-RU" sz="1400" b="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1400" b="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 </a:t>
            </a:r>
            <a:r>
              <a:rPr lang="ru-RU" sz="1400" b="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официальном сайте </a:t>
            </a:r>
            <a:r>
              <a:rPr lang="ru-RU" sz="1400" b="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Министер</a:t>
            </a:r>
            <a:r>
              <a:rPr lang="ru-RU" sz="14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ства</a:t>
            </a:r>
            <a:r>
              <a:rPr lang="ru-RU" sz="1400" b="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:</a:t>
            </a:r>
            <a:r>
              <a:rPr lang="ru-RU" sz="14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4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ежеквартально.</a:t>
            </a:r>
            <a:r>
              <a:rPr lang="ru-RU" sz="1400" u="sng" dirty="0" smtClean="0">
                <a:latin typeface="Liberation Serif" panose="02020603050405020304" pitchFamily="18" charset="0"/>
              </a:rPr>
              <a:t> </a:t>
            </a:r>
          </a:p>
          <a:p>
            <a:pPr>
              <a:spcAft>
                <a:spcPts val="0"/>
              </a:spcAft>
            </a:pPr>
            <a:endParaRPr lang="ru-RU" sz="1200" u="sng" dirty="0">
              <a:latin typeface="Liberation Serif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3826" y="5661248"/>
            <a:ext cx="8656645" cy="738664"/>
          </a:xfrm>
          <a:prstGeom prst="rect">
            <a:avLst/>
          </a:prstGeom>
          <a:solidFill>
            <a:srgbClr val="7030A0">
              <a:alpha val="1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Заседания Комиссии </a:t>
            </a:r>
            <a:r>
              <a:rPr lang="ru-RU" sz="14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осуществляются </a:t>
            </a:r>
            <a:r>
              <a:rPr lang="ru-RU" sz="14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 </a:t>
            </a:r>
            <a:r>
              <a:rPr lang="ru-RU" sz="14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соответствии с </a:t>
            </a:r>
            <a:r>
              <a:rPr lang="ru-RU" sz="14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Положением о Комиссии. </a:t>
            </a:r>
          </a:p>
          <a:p>
            <a:pPr algn="just"/>
            <a:r>
              <a:rPr lang="ru-RU" sz="1400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 отчетном периоде проведено </a:t>
            </a:r>
            <a:r>
              <a:rPr lang="ru-RU" sz="1400" b="1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1 заседание </a:t>
            </a:r>
            <a:r>
              <a:rPr lang="ru-RU" sz="1400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Комиссии:  </a:t>
            </a:r>
            <a:r>
              <a:rPr lang="ru-RU" sz="1400" b="1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19.02.2021.</a:t>
            </a:r>
          </a:p>
          <a:p>
            <a:pPr algn="just"/>
            <a:r>
              <a:rPr lang="ru-RU" sz="1400" b="1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endParaRPr lang="ru-RU" sz="1400" b="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93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640960" cy="1224136"/>
          </a:xfrm>
          <a:gradFill>
            <a:gsLst>
              <a:gs pos="0">
                <a:srgbClr val="FFC000"/>
              </a:gs>
              <a:gs pos="10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1800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Работа </a:t>
            </a:r>
            <a:r>
              <a:rPr lang="ru-RU" sz="1800" b="1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Комиссии </a:t>
            </a:r>
            <a:r>
              <a:rPr lang="ru-RU" sz="18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Министерства </a:t>
            </a:r>
            <a:r>
              <a:rPr lang="ru-RU" sz="18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здравоохранения Свердловской области по противодействию коррупции в сфере организации охраны здоровья граждан на территории Свердловской области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8271" y="1484784"/>
            <a:ext cx="4392488" cy="4032448"/>
          </a:xfrm>
          <a:prstGeom prst="rect">
            <a:avLst/>
          </a:prstGeom>
          <a:solidFill>
            <a:srgbClr val="7030A0">
              <a:alpha val="10000"/>
            </a:srgb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>
              <a:spcAft>
                <a:spcPts val="0"/>
              </a:spcAft>
            </a:pPr>
            <a:r>
              <a:rPr lang="ru-RU" sz="1300" b="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 Министерстве ежегодно утверждается </a:t>
            </a:r>
            <a:r>
              <a:rPr lang="ru-RU" sz="13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План работы </a:t>
            </a:r>
            <a:r>
              <a:rPr lang="ru-RU" sz="13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Комиссии, на </a:t>
            </a:r>
            <a:r>
              <a:rPr lang="ru-RU" sz="13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2021 утвержден </a:t>
            </a:r>
            <a:r>
              <a:rPr lang="ru-RU" sz="13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15.02.2021 </a:t>
            </a:r>
            <a:r>
              <a:rPr lang="ru-RU" sz="13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 очередном заседании </a:t>
            </a:r>
            <a:r>
              <a:rPr lang="ru-RU" sz="13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Комиссии.</a:t>
            </a:r>
          </a:p>
          <a:p>
            <a:pPr algn="just">
              <a:spcAft>
                <a:spcPts val="0"/>
              </a:spcAft>
            </a:pPr>
            <a:r>
              <a:rPr lang="ru-RU" sz="13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 2021 году проведено 8 заседаний </a:t>
            </a:r>
            <a:r>
              <a:rPr lang="ru-RU" sz="13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Комиссии, на которой рассмотрены следующие вопросы:</a:t>
            </a:r>
            <a:endParaRPr lang="ru-RU" sz="800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algn="just"/>
            <a:r>
              <a:rPr lang="ru-RU" sz="13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ежеквартальное заслушивание </a:t>
            </a:r>
            <a:r>
              <a:rPr lang="ru-RU" sz="13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руководителей государственных учреждений, подведомственных </a:t>
            </a:r>
            <a:r>
              <a:rPr lang="ru-RU" sz="13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Министерству, по вопросам «бытовой» коррупции; </a:t>
            </a:r>
          </a:p>
          <a:p>
            <a:pPr algn="just"/>
            <a:r>
              <a:rPr lang="ru-RU" sz="13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заслушивание по </a:t>
            </a:r>
            <a:r>
              <a:rPr lang="ru-RU" sz="13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вопросу возможного наличия конфликта интересов в связи с работой в одном учреждении </a:t>
            </a:r>
            <a:r>
              <a:rPr lang="ru-RU" sz="13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родственников (при поступлении уведомлений);</a:t>
            </a:r>
            <a:endParaRPr lang="ru-RU" sz="1300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algn="just"/>
            <a:r>
              <a:rPr lang="ru-RU" sz="13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информирование </a:t>
            </a:r>
            <a:r>
              <a:rPr lang="ru-RU" sz="13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 правоприменительной практике по результатам вступивших в законную силу решений судов о признании недействительными ненормативных правовых актов, незаконных решений и действий (бездействий) Министерства </a:t>
            </a:r>
            <a:r>
              <a:rPr lang="ru-RU" sz="13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 2021 </a:t>
            </a:r>
            <a:r>
              <a:rPr lang="ru-RU" sz="13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году (ежеквартально).</a:t>
            </a:r>
          </a:p>
          <a:p>
            <a:pPr algn="just">
              <a:spcAft>
                <a:spcPts val="0"/>
              </a:spcAft>
            </a:pPr>
            <a:endParaRPr lang="ru-RU" sz="1300" b="0" dirty="0" smtClean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26874" y="1481092"/>
            <a:ext cx="4104456" cy="4032448"/>
          </a:xfrm>
          <a:prstGeom prst="rect">
            <a:avLst/>
          </a:prstGeom>
          <a:solidFill>
            <a:srgbClr val="7030A0">
              <a:alpha val="10000"/>
            </a:srgb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ru-RU" sz="14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Информирование граждан о работе Комиссии осуществляется путём размещения информации </a:t>
            </a:r>
            <a:br>
              <a:rPr lang="ru-RU" sz="14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14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 состоявшихся заседаниях комиссии </a:t>
            </a:r>
            <a:br>
              <a:rPr lang="ru-RU" sz="14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14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 официальном сайте Министерства </a:t>
            </a:r>
            <a:br>
              <a:rPr lang="ru-RU" sz="14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14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 информационно-телекоммуникационной сети Интернет в разделе «Противодействие коррупции» подразделе «Деятельность Министерства здравоохранения Свердловской области по противодействию коррупции».</a:t>
            </a:r>
          </a:p>
          <a:p>
            <a:pPr algn="just">
              <a:spcAft>
                <a:spcPts val="0"/>
              </a:spcAft>
            </a:pPr>
            <a:r>
              <a:rPr lang="ru-RU" sz="14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 2021 году информация размещается </a:t>
            </a:r>
            <a:br>
              <a:rPr lang="ru-RU" sz="14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14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 официальном сайте Министерства: ежеквартально.</a:t>
            </a:r>
            <a:r>
              <a:rPr lang="ru-RU" sz="1400" u="sng" dirty="0">
                <a:latin typeface="Liberation Serif" panose="02020603050405020304" pitchFamily="18" charset="0"/>
              </a:rPr>
              <a:t> </a:t>
            </a:r>
          </a:p>
          <a:p>
            <a:pPr marL="45720" indent="0">
              <a:spcAft>
                <a:spcPts val="0"/>
              </a:spcAft>
              <a:buNone/>
            </a:pPr>
            <a:endParaRPr lang="ru-RU" sz="1200" u="sng" dirty="0">
              <a:latin typeface="Liberation Serif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3826" y="5661248"/>
            <a:ext cx="8656645" cy="954107"/>
          </a:xfrm>
          <a:prstGeom prst="rect">
            <a:avLst/>
          </a:prstGeom>
          <a:solidFill>
            <a:srgbClr val="7030A0">
              <a:alpha val="10000"/>
            </a:srgb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Заседания Комиссии </a:t>
            </a:r>
            <a:r>
              <a:rPr lang="ru-RU" sz="14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осуществляются </a:t>
            </a:r>
            <a:r>
              <a:rPr lang="ru-RU" sz="14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 </a:t>
            </a:r>
            <a:r>
              <a:rPr lang="ru-RU" sz="14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соответствии с </a:t>
            </a:r>
            <a:r>
              <a:rPr lang="ru-RU" sz="14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Положением о Комиссии. </a:t>
            </a:r>
          </a:p>
          <a:p>
            <a:pPr algn="just"/>
            <a:r>
              <a:rPr lang="ru-RU" sz="1400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 отчетном периоде проведено </a:t>
            </a:r>
            <a:r>
              <a:rPr lang="ru-RU" sz="1400" b="1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8 заседаний </a:t>
            </a:r>
            <a:r>
              <a:rPr lang="ru-RU" sz="1400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Комиссии:  </a:t>
            </a:r>
            <a:r>
              <a:rPr lang="ru-RU" sz="1400" b="1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15.02.2021,  17.03.2021, 19.03.2021,  05.08.2021, 06.09.2021, 17.12.2021  24.12.2021, 24.12.2021.</a:t>
            </a:r>
          </a:p>
          <a:p>
            <a:pPr algn="just"/>
            <a:r>
              <a:rPr lang="ru-RU" sz="1400" b="1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endParaRPr lang="ru-RU" sz="1400" b="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244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52718"/>
            <a:ext cx="8424936" cy="467970"/>
          </a:xfrm>
          <a:gradFill>
            <a:gsLst>
              <a:gs pos="0">
                <a:srgbClr val="FFC000"/>
              </a:gs>
              <a:gs pos="10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5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Работа по </a:t>
            </a:r>
            <a:r>
              <a:rPr lang="ru-RU" sz="25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антикоррупционному просвещению</a:t>
            </a:r>
            <a:endParaRPr lang="ru-RU" sz="2500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783366038"/>
              </p:ext>
            </p:extLst>
          </p:nvPr>
        </p:nvGraphicFramePr>
        <p:xfrm>
          <a:off x="395536" y="764704"/>
          <a:ext cx="8424936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6516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52718"/>
            <a:ext cx="8694400" cy="539978"/>
          </a:xfrm>
          <a:gradFill>
            <a:gsLst>
              <a:gs pos="0">
                <a:srgbClr val="FFC000"/>
              </a:gs>
              <a:gs pos="10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8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Работа по информационному обеспечению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735409853"/>
              </p:ext>
            </p:extLst>
          </p:nvPr>
        </p:nvGraphicFramePr>
        <p:xfrm>
          <a:off x="179512" y="4437112"/>
          <a:ext cx="8694400" cy="2164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94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642472">
                <a:tc>
                  <a:txBody>
                    <a:bodyPr/>
                    <a:lstStyle/>
                    <a:p>
                      <a:pPr marL="457200" indent="-4572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ru-RU" sz="1700" b="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В целях оперативного представления гражданам и организациям информации о фактах коррупции в Министерстве организована работа «Телефона доверия» по вопросам противодействия коррупции, организован прием сообщений посредством электронной почты, через официальный сайт Министерства, а также прием почтовой корреспонденции и прием обращений, доставляемых  гражданами непосредственно </a:t>
                      </a:r>
                      <a:br>
                        <a:rPr lang="ru-RU" sz="1700" b="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</a:br>
                      <a:r>
                        <a:rPr lang="ru-RU" sz="1700" b="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в Министерство.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        </a:t>
                      </a:r>
                      <a:r>
                        <a:rPr kumimoji="0" lang="ru-RU" sz="1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В 2021 году обращения граждан и организаций по фактам коррупции в Министерство </a:t>
                      </a:r>
                      <a:br>
                        <a:rPr kumimoji="0" lang="ru-RU" sz="1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</a:br>
                      <a:r>
                        <a:rPr kumimoji="0" lang="ru-RU" sz="1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        не поступали.   </a:t>
                      </a:r>
                      <a:endParaRPr lang="ru-RU" sz="1700" dirty="0">
                        <a:solidFill>
                          <a:schemeClr val="tx1"/>
                        </a:solidFill>
                        <a:latin typeface="Liberation Sans" panose="020B0604020202020204" pitchFamily="34" charset="0"/>
                        <a:ea typeface="Liberation Sans" panose="020B0604020202020204" pitchFamily="34" charset="0"/>
                        <a:cs typeface="Liberation Sans" panose="020B0604020202020204" pitchFamily="34" charset="0"/>
                      </a:endParaRPr>
                    </a:p>
                  </a:txBody>
                  <a:tcPr>
                    <a:solidFill>
                      <a:srgbClr val="FFC000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3237634"/>
              </p:ext>
            </p:extLst>
          </p:nvPr>
        </p:nvGraphicFramePr>
        <p:xfrm>
          <a:off x="179512" y="856296"/>
          <a:ext cx="5760640" cy="12961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296143">
                <a:tc>
                  <a:txBody>
                    <a:bodyPr/>
                    <a:lstStyle/>
                    <a:p>
                      <a:pPr marL="457200" indent="-457200" algn="just">
                        <a:buFont typeface="Wingdings" panose="05000000000000000000" pitchFamily="2" charset="2"/>
                        <a:buChar char="Ø"/>
                      </a:pPr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Доступ к документам на официальном сайте</a:t>
                      </a:r>
                      <a:r>
                        <a:rPr lang="ru-RU" b="0" baseline="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Министерства обеспечен в</a:t>
                      </a:r>
                      <a:r>
                        <a:rPr lang="ru-RU" b="0" baseline="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соответствии </a:t>
                      </a:r>
                      <a:br>
                        <a:rPr lang="ru-RU" b="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</a:br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с принципом открытости и доступности государственных органов</a:t>
                      </a:r>
                    </a:p>
                  </a:txBody>
                  <a:tcPr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1026" name="Picture 2" descr="C:\Users\m.lesyuk\Desktop\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222" y="2276873"/>
            <a:ext cx="2579490" cy="2016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pic>
        <p:nvPicPr>
          <p:cNvPr id="1027" name="Picture 3" descr="C:\Users\m.lesyuk\Desktop\1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836712"/>
            <a:ext cx="2717736" cy="2016223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18306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3356992"/>
            <a:ext cx="3960440" cy="26853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1043608" y="548680"/>
            <a:ext cx="5544616" cy="1692771"/>
          </a:xfrm>
          <a:prstGeom prst="rect">
            <a:avLst/>
          </a:prstGeom>
          <a:solidFill>
            <a:srgbClr val="A9840A">
              <a:alpha val="30000"/>
            </a:srgbClr>
          </a:solidFill>
          <a:ln w="317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«</a:t>
            </a:r>
            <a:r>
              <a:rPr lang="ru-RU" sz="2000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Телефон доверия» </a:t>
            </a:r>
            <a:endParaRPr lang="ru-RU" sz="2000" b="1" dirty="0" smtClean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r>
              <a:rPr lang="ru-RU" sz="20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 </a:t>
            </a:r>
            <a:r>
              <a:rPr lang="ru-RU" sz="20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фактам коррупционных </a:t>
            </a:r>
            <a:r>
              <a:rPr lang="ru-RU" sz="20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проявлений  </a:t>
            </a:r>
          </a:p>
          <a:p>
            <a:r>
              <a:rPr lang="ru-RU" sz="20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номер телефона </a:t>
            </a:r>
            <a:r>
              <a:rPr lang="ru-RU" sz="20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(343) </a:t>
            </a:r>
            <a:r>
              <a:rPr lang="ru-RU" sz="20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312-00-03 (доб. 855),</a:t>
            </a:r>
          </a:p>
          <a:p>
            <a:r>
              <a:rPr lang="ru-RU" sz="20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рабочие </a:t>
            </a:r>
            <a:r>
              <a:rPr lang="ru-RU" sz="20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дни с </a:t>
            </a:r>
            <a:r>
              <a:rPr lang="ru-RU" sz="20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9-00 </a:t>
            </a:r>
            <a:r>
              <a:rPr lang="ru-RU" sz="20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до </a:t>
            </a:r>
            <a:r>
              <a:rPr lang="ru-RU" sz="20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18-00 часов </a:t>
            </a:r>
          </a:p>
          <a:p>
            <a:r>
              <a:rPr lang="ru-RU" sz="20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(</a:t>
            </a:r>
            <a:r>
              <a:rPr lang="ru-RU" sz="20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 пятницам </a:t>
            </a:r>
            <a:r>
              <a:rPr lang="ru-RU" sz="20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 9-00 до 17-00  часов) </a:t>
            </a:r>
            <a:endParaRPr lang="ru-RU" sz="2000" dirty="0">
              <a:latin typeface="Liberation Sans" panose="020B0604020202020204" pitchFamily="34" charset="0"/>
              <a:ea typeface="Liberation Sans" panose="020B0604020202020204" pitchFamily="34" charset="0"/>
              <a:cs typeface="Liberation Sans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985055" y="3573016"/>
            <a:ext cx="3672408" cy="1631216"/>
          </a:xfrm>
          <a:prstGeom prst="rect">
            <a:avLst/>
          </a:prstGeom>
          <a:solidFill>
            <a:srgbClr val="FFC000">
              <a:alpha val="30000"/>
            </a:srgbClr>
          </a:solidFill>
          <a:ln w="317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 отчетном периоде </a:t>
            </a:r>
            <a:r>
              <a:rPr lang="ru-RU" sz="20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 «Телефон доверия» обращения </a:t>
            </a:r>
            <a:r>
              <a:rPr lang="ru-RU" sz="20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граждан </a:t>
            </a:r>
            <a:r>
              <a:rPr lang="ru-RU" sz="20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 </a:t>
            </a:r>
            <a:r>
              <a:rPr lang="ru-RU" sz="20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организаций по фактам коррупции </a:t>
            </a:r>
            <a:r>
              <a:rPr lang="ru-RU" sz="20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 Министерство </a:t>
            </a:r>
            <a:r>
              <a:rPr lang="ru-RU" sz="2000" b="1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не </a:t>
            </a:r>
            <a:r>
              <a:rPr lang="ru-RU" sz="2000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поступали</a:t>
            </a:r>
          </a:p>
        </p:txBody>
      </p:sp>
    </p:spTree>
    <p:extLst>
      <p:ext uri="{BB962C8B-B14F-4D97-AF65-F5344CB8AC3E}">
        <p14:creationId xmlns:p14="http://schemas.microsoft.com/office/powerpoint/2010/main" val="50602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03396" y="3501008"/>
            <a:ext cx="4248472" cy="3024336"/>
          </a:xfrm>
          <a:prstGeom prst="rect">
            <a:avLst/>
          </a:prstGeom>
          <a:solidFill>
            <a:srgbClr val="7030A0">
              <a:alpha val="10000"/>
            </a:srgbClr>
          </a:solidFill>
          <a:ln w="28575" cmpd="sng">
            <a:solidFill>
              <a:schemeClr val="tx1"/>
            </a:solidFill>
          </a:ln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1700" b="0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Ежеквартально на официальном сайте </a:t>
            </a:r>
            <a:r>
              <a:rPr lang="ru-RU" sz="1700" b="0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Министерства </a:t>
            </a:r>
            <a:r>
              <a:rPr lang="ru-RU" sz="1700" b="0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 подразделе «Информация </a:t>
            </a:r>
            <a:r>
              <a:rPr lang="ru-RU" sz="1700" b="0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/>
            </a:r>
            <a:br>
              <a:rPr lang="ru-RU" sz="1700" b="0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1700" b="0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 </a:t>
            </a:r>
            <a:r>
              <a:rPr lang="ru-RU" sz="1700" b="0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результатах рассмотрения обращений граждан» раздела «Обращения граждан» размещается информация </a:t>
            </a:r>
            <a:r>
              <a:rPr lang="ru-RU" sz="1700" b="0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/>
            </a:r>
            <a:br>
              <a:rPr lang="ru-RU" sz="1700" b="0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1700" b="0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 </a:t>
            </a:r>
            <a:r>
              <a:rPr lang="ru-RU" sz="1700" b="0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результатах работы по рассмотрению обращений граждан (там же отдельным блоком размещается </a:t>
            </a:r>
            <a:r>
              <a:rPr lang="ru-RU" sz="1700" b="0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информация </a:t>
            </a:r>
            <a:br>
              <a:rPr lang="ru-RU" sz="1700" b="0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1700" b="0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 </a:t>
            </a:r>
            <a:r>
              <a:rPr lang="ru-RU" sz="1700" b="0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рассмотрению обращений граждан </a:t>
            </a:r>
            <a:r>
              <a:rPr lang="ru-RU" sz="1700" b="0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/>
            </a:r>
            <a:br>
              <a:rPr lang="ru-RU" sz="1700" b="0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1700" b="0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 </a:t>
            </a:r>
            <a:r>
              <a:rPr lang="ru-RU" sz="1700" b="0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фактам коррупции). </a:t>
            </a:r>
            <a:endParaRPr lang="ru-RU" sz="1700" b="0" dirty="0" smtClean="0">
              <a:solidFill>
                <a:schemeClr val="tx1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algn="just"/>
            <a:endParaRPr lang="ru-RU" sz="1400" b="0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188640"/>
            <a:ext cx="3816424" cy="2376264"/>
          </a:xfrm>
          <a:prstGeom prst="rect">
            <a:avLst/>
          </a:prstGeom>
          <a:solidFill>
            <a:srgbClr val="7030A0">
              <a:alpha val="10000"/>
            </a:srgbClr>
          </a:solidFill>
          <a:ln w="28575" cmpd="sng">
            <a:solidFill>
              <a:schemeClr val="tx1"/>
            </a:solidFill>
          </a:ln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lvl="0" algn="ctr"/>
            <a:r>
              <a:rPr lang="ru-RU" sz="1800" b="0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 </a:t>
            </a:r>
            <a:r>
              <a:rPr lang="ru-RU" sz="1800" b="0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отчетном периоде обращений граждан и организаций по фактам коррупции со стороны государственных гражданских служащих Свердловской области, замещающих должности государственной гражданской службы в </a:t>
            </a:r>
            <a:r>
              <a:rPr lang="ru-RU" sz="1800" b="0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Министерстве </a:t>
            </a:r>
            <a:br>
              <a:rPr lang="ru-RU" sz="1800" b="0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1800" b="0" u="sng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не </a:t>
            </a:r>
            <a:r>
              <a:rPr lang="ru-RU" sz="1800" b="0" u="sng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поступали.</a:t>
            </a:r>
          </a:p>
        </p:txBody>
      </p:sp>
      <p:pic>
        <p:nvPicPr>
          <p:cNvPr id="3074" name="Picture 2" descr="https://news.allelets.ru/data/images/news/18354/large/403c50b775a38caa3f16e44087ca9011eb89325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73739"/>
            <a:ext cx="4464496" cy="31552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gorodkuzneck.ru/upload/iblock/5bb/dd9vthalcj9v9c5n206ffe141t7en0qf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80928"/>
            <a:ext cx="3960440" cy="37444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0246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4320480" cy="1080120"/>
          </a:xfrm>
          <a:gradFill>
            <a:gsLst>
              <a:gs pos="0">
                <a:srgbClr val="FFC000"/>
              </a:gs>
              <a:gs pos="10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Противодействие коррупции в бюджетной сфере</a:t>
            </a:r>
            <a:endParaRPr lang="ru-RU" sz="2400" dirty="0">
              <a:solidFill>
                <a:schemeClr val="tx1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50889"/>
            <a:ext cx="4527303" cy="35283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19508" y="5157192"/>
            <a:ext cx="8334672" cy="1169551"/>
          </a:xfrm>
          <a:prstGeom prst="rect">
            <a:avLst/>
          </a:prstGeom>
          <a:solidFill>
            <a:srgbClr val="B59807">
              <a:alpha val="1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 </a:t>
            </a:r>
            <a:r>
              <a:rPr lang="ru-RU" sz="14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отчетном периоде в соответствии </a:t>
            </a:r>
            <a:r>
              <a:rPr lang="ru-RU" sz="14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 приказом </a:t>
            </a:r>
            <a:r>
              <a:rPr lang="ru-RU" sz="14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Министерства </a:t>
            </a:r>
            <a:r>
              <a:rPr lang="ru-RU" sz="14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от 30.12.2020 № 2492-п «Об утверждении Плана проведения аудиторских мероприятий Министерства здравоохранения Свердловской области на 2021 год» (в редакции приказа от 15.06.2021 № 1296-п) проведено 3 аудиторские проверки в рамках внутреннего финансового </a:t>
            </a:r>
            <a:r>
              <a:rPr lang="ru-RU" sz="14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аудита. Нарушения </a:t>
            </a:r>
            <a:r>
              <a:rPr lang="ru-RU" sz="14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 недостатки, выявленные по результатам аудиторских мероприятий, по состоянию на 01.01.2022 устранены.</a:t>
            </a:r>
          </a:p>
        </p:txBody>
      </p:sp>
      <p:pic>
        <p:nvPicPr>
          <p:cNvPr id="2054" name="Picture 6" descr="https://247510.selcdn.ru/mybiz-production/posts/images/thumbnails/13ce1af7a9fc80bfce04aa98fcab821c4cd9bc5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069" y="260648"/>
            <a:ext cx="3838860" cy="47525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506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19</a:t>
            </a:fld>
            <a:endParaRPr lang="ru-RU" dirty="0"/>
          </a:p>
        </p:txBody>
      </p:sp>
      <p:pic>
        <p:nvPicPr>
          <p:cNvPr id="3" name="Рисунок 2" descr="https://klike.net/uploads/posts/2021-05/1619851876_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56792"/>
            <a:ext cx="6984776" cy="40324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84433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52718"/>
            <a:ext cx="8352928" cy="1116042"/>
          </a:xfrm>
          <a:noFill/>
          <a:effec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000" b="1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План Министерства здравоохранения Свердловской области по противодействию коррупции </a:t>
            </a:r>
            <a:br>
              <a:rPr lang="ru-RU" sz="2000" b="1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2000" b="1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 2021-2024 годы</a:t>
            </a:r>
            <a:endParaRPr lang="ru-RU" sz="2000" b="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6340" y="1484784"/>
            <a:ext cx="8569575" cy="1616756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ru-RU" sz="1400" b="0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Утвержден приказом Министерства здравоохранения Свердловской </a:t>
            </a:r>
            <a:r>
              <a:rPr lang="ru-RU" sz="1400" b="0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области </a:t>
            </a:r>
            <a:r>
              <a:rPr lang="ru-RU" sz="1400" b="0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(далее – Министерство) от 28.05.2021 № 1128-п «</a:t>
            </a:r>
            <a:r>
              <a:rPr lang="ru-RU" sz="1400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Об утверждении Плана мероприятий Министерства здравоохранения Свердловской области по противодействию коррупции на 2021‑2023 годы и перечня целевых показателей реализации плана мероприятий Министерства здравоохранения Свердловской области по противодействию</a:t>
            </a:r>
            <a:r>
              <a:rPr lang="ru-RU" sz="1400" b="0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».</a:t>
            </a:r>
            <a:endParaRPr lang="ru-RU" sz="1400" dirty="0">
              <a:solidFill>
                <a:schemeClr val="tx1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algn="just"/>
            <a:r>
              <a:rPr lang="ru-RU" sz="1400" b="0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Разработан в соответствии </a:t>
            </a:r>
            <a:r>
              <a:rPr lang="ru-RU" sz="1400" b="0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</a:t>
            </a:r>
            <a:r>
              <a:rPr lang="ru-RU" sz="1400" b="0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:</a:t>
            </a:r>
            <a:endParaRPr lang="ru-RU" sz="1400" dirty="0">
              <a:solidFill>
                <a:schemeClr val="tx1"/>
              </a:solidFill>
              <a:latin typeface="Liberation Sans" panose="020B0604020202020204" pitchFamily="34" charset="0"/>
              <a:ea typeface="Liberation Sans" panose="020B0604020202020204" pitchFamily="34" charset="0"/>
              <a:cs typeface="Liberation Sans" panose="020B0604020202020204" pitchFamily="34" charset="0"/>
            </a:endParaRPr>
          </a:p>
        </p:txBody>
      </p:sp>
      <p:pic>
        <p:nvPicPr>
          <p:cNvPr id="2050" name="Picture 2" descr="Картинки по запросу &quot;картинки противодействие коррупции&quot;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586" y="2719958"/>
            <a:ext cx="3552329" cy="35283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sp>
        <p:nvSpPr>
          <p:cNvPr id="4" name="TextBox 3"/>
          <p:cNvSpPr txBox="1"/>
          <p:nvPr/>
        </p:nvSpPr>
        <p:spPr>
          <a:xfrm>
            <a:off x="236340" y="2708920"/>
            <a:ext cx="489654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14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Федеральным законом от </a:t>
            </a:r>
            <a:r>
              <a:rPr lang="ru-RU" sz="14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25.12.2008 № </a:t>
            </a:r>
            <a:r>
              <a:rPr lang="ru-RU" sz="14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273-ФЗ </a:t>
            </a:r>
            <a:r>
              <a:rPr lang="ru-RU" sz="14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/>
            </a:r>
            <a:br>
              <a:rPr lang="ru-RU" sz="14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14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«</a:t>
            </a:r>
            <a:r>
              <a:rPr lang="ru-RU" sz="14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 противодействии коррупции</a:t>
            </a:r>
            <a:r>
              <a:rPr lang="ru-RU" sz="14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»;</a:t>
            </a:r>
            <a:endParaRPr lang="ru-RU" sz="1400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14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Национальным планом противодействия коррупции </a:t>
            </a:r>
            <a:r>
              <a:rPr lang="ru-RU" sz="14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/>
            </a:r>
            <a:br>
              <a:rPr lang="ru-RU" sz="14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14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 2021-2024 </a:t>
            </a:r>
            <a:r>
              <a:rPr lang="ru-RU" sz="14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годы, утвержденным Указом Президента Российской </a:t>
            </a:r>
            <a:r>
              <a:rPr lang="ru-RU" sz="14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Федерации от 16.08.2021 </a:t>
            </a:r>
            <a:r>
              <a:rPr lang="ru-RU" sz="14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№ </a:t>
            </a:r>
            <a:r>
              <a:rPr lang="ru-RU" sz="14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478; </a:t>
            </a:r>
            <a:endParaRPr lang="ru-RU" sz="1400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Законом Свердловской области от 20.02.2009 </a:t>
            </a:r>
            <a:br>
              <a:rPr lang="ru-RU" sz="1400" dirty="0" smtClean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1400" dirty="0" smtClean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№ 2-ОЗ </a:t>
            </a:r>
            <a:r>
              <a:rPr lang="ru-RU" sz="1400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«О противодействии </a:t>
            </a:r>
            <a:r>
              <a:rPr lang="ru-RU" sz="1400" dirty="0" smtClean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коррупции в Свердловской области»;</a:t>
            </a: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Распоряжением Губернатора Свердловской области </a:t>
            </a:r>
            <a:br>
              <a:rPr lang="ru-RU" sz="1400" dirty="0" smtClean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1400" dirty="0" smtClean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от 07.05.2021 № 75-РГ «Об утверждении Комплексного плана мероприятий органов государственной власти Свердловской области по противодействию коррупции на 2021-2024 годы и Перечня целевых показателей реализации </a:t>
            </a:r>
            <a:r>
              <a:rPr lang="ru-RU" sz="1400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Комплексного плана мероприятий органов государственной власти Свердловской области </a:t>
            </a:r>
            <a:r>
              <a:rPr lang="ru-RU" sz="1400" dirty="0" smtClean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/>
            </a:r>
            <a:br>
              <a:rPr lang="ru-RU" sz="1400" dirty="0" smtClean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1400" dirty="0" smtClean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 </a:t>
            </a:r>
            <a:r>
              <a:rPr lang="ru-RU" sz="1400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противодействию коррупции на 2021-2024 </a:t>
            </a:r>
            <a:r>
              <a:rPr lang="ru-RU" sz="1400" dirty="0" smtClean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годы»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425911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52718"/>
            <a:ext cx="8496944" cy="1188050"/>
          </a:xfrm>
          <a:gradFill>
            <a:gsLst>
              <a:gs pos="2000">
                <a:srgbClr val="B59807"/>
              </a:gs>
              <a:gs pos="81000">
                <a:schemeClr val="accent1">
                  <a:tint val="23500"/>
                  <a:satMod val="160000"/>
                  <a:lumMod val="12000"/>
                  <a:lumOff val="88000"/>
                  <a:alpha val="0"/>
                </a:schemeClr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algn="ctr"/>
            <a:r>
              <a:rPr lang="ru-RU" sz="2000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План </a:t>
            </a:r>
            <a:r>
              <a:rPr lang="ru-RU" sz="2000" b="1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Министерства здравоохранения Свердловской области по противодействию </a:t>
            </a:r>
            <a:r>
              <a:rPr lang="ru-RU" sz="2000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коррупции </a:t>
            </a:r>
            <a:br>
              <a:rPr lang="ru-RU" sz="2000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2000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 2021-2024 годы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772816"/>
            <a:ext cx="8424936" cy="2684913"/>
          </a:xfrm>
          <a:prstGeom prst="rect">
            <a:avLst/>
          </a:prstGeom>
          <a:noFill/>
          <a:ln w="6350" cmpd="thickThin"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just"/>
            <a:r>
              <a:rPr lang="ru-RU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 целях реализации положений законодательства Российской Федерации и законодательства Свердловской области по вопросам противодействия коррупции, а также Национального плана </a:t>
            </a:r>
            <a:r>
              <a:rPr lang="ru-RU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противодействия коррупции </a:t>
            </a:r>
            <a:r>
              <a:rPr lang="ru-RU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 </a:t>
            </a:r>
            <a:r>
              <a:rPr lang="ru-RU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2021-2024 годы, </a:t>
            </a:r>
            <a:r>
              <a:rPr lang="ru-RU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утвержденного </a:t>
            </a:r>
            <a:r>
              <a:rPr lang="ru-RU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Указом Президента Российской Федерации от 16.08.2021 № </a:t>
            </a:r>
            <a:r>
              <a:rPr lang="ru-RU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478, в План Министерства </a:t>
            </a:r>
            <a:br>
              <a:rPr lang="ru-RU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 противодействию коррупции на 2021-2024 годы внесены изменения (приказы Министерства от </a:t>
            </a:r>
            <a:r>
              <a:rPr lang="ru-RU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22.07.2021 № </a:t>
            </a:r>
            <a:r>
              <a:rPr lang="ru-RU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1653-п, от </a:t>
            </a:r>
            <a:r>
              <a:rPr lang="ru-RU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15.09.2021 № 2065-п</a:t>
            </a:r>
            <a:r>
              <a:rPr lang="ru-RU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)</a:t>
            </a:r>
            <a:endParaRPr lang="ru-RU" dirty="0">
              <a:solidFill>
                <a:schemeClr val="tx1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pic>
        <p:nvPicPr>
          <p:cNvPr id="1026" name="Picture 2" descr="C:\Users\m.lesyuk\Desktop\img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797152"/>
            <a:ext cx="4155957" cy="17209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497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ChangeArrowheads="1"/>
          </p:cNvSpPr>
          <p:nvPr/>
        </p:nvSpPr>
        <p:spPr bwMode="auto">
          <a:xfrm>
            <a:off x="327327" y="1"/>
            <a:ext cx="8816194" cy="62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/>
          <a:lstStyle>
            <a:lvl1pPr defTabSz="1008063">
              <a:spcBef>
                <a:spcPct val="20000"/>
              </a:spcBef>
              <a:buChar char="•"/>
              <a:defRPr sz="3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08063">
              <a:spcBef>
                <a:spcPct val="20000"/>
              </a:spcBef>
              <a:buChar char="–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08063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08063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08063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ru-RU" altLang="ru-RU" sz="1814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-612576" y="10080"/>
            <a:ext cx="10441159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30000"/>
              </a:spcBef>
            </a:pPr>
            <a:r>
              <a:rPr lang="ru-RU" altLang="ru-RU" sz="2000" b="1" dirty="0">
                <a:solidFill>
                  <a:schemeClr val="dk1"/>
                </a:solidFill>
                <a:effectLst>
                  <a:reflection blurRad="6350" stA="55000" endA="300" endPos="45500" dir="5400000" sy="-100000" algn="bl" rotWithShape="0"/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Основные направления деятельности Министерства</a:t>
            </a:r>
          </a:p>
          <a:p>
            <a:pPr algn="ctr" eaLnBrk="1" hangingPunct="1">
              <a:lnSpc>
                <a:spcPct val="80000"/>
              </a:lnSpc>
              <a:spcBef>
                <a:spcPct val="30000"/>
              </a:spcBef>
            </a:pPr>
            <a:r>
              <a:rPr lang="ru-RU" altLang="ru-RU" sz="2000" b="1" dirty="0">
                <a:solidFill>
                  <a:schemeClr val="dk1"/>
                </a:solidFill>
                <a:effectLst>
                  <a:reflection blurRad="6350" stA="55000" endA="300" endPos="45500" dir="5400000" sy="-100000" algn="bl" rotWithShape="0"/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 профилактике и противодействию коррупции</a:t>
            </a:r>
          </a:p>
        </p:txBody>
      </p:sp>
      <p:sp>
        <p:nvSpPr>
          <p:cNvPr id="7172" name="AutoShape 4"/>
          <p:cNvSpPr>
            <a:spLocks noChangeArrowheads="1"/>
          </p:cNvSpPr>
          <p:nvPr/>
        </p:nvSpPr>
        <p:spPr bwMode="auto">
          <a:xfrm>
            <a:off x="131507" y="685369"/>
            <a:ext cx="8816194" cy="718485"/>
          </a:xfrm>
          <a:prstGeom prst="flowChartAlternateProcess">
            <a:avLst/>
          </a:prstGeom>
          <a:solidFill>
            <a:srgbClr val="FFC000">
              <a:alpha val="51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endParaRPr lang="ru-RU" altLang="ru-RU" sz="2177"/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196300" y="620575"/>
            <a:ext cx="7901890" cy="70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50000"/>
              </a:spcBef>
            </a:pPr>
            <a:r>
              <a:rPr lang="ru-RU" altLang="ru-RU" sz="1814" dirty="0"/>
              <a:t>Работа с государственными гражданскими служащими Министерства </a:t>
            </a:r>
            <a:r>
              <a:rPr lang="ru-RU" altLang="ru-RU" sz="1814" dirty="0" smtClean="0"/>
              <a:t>здравоохранения (общая фактическая численность – 164 человека)</a:t>
            </a:r>
            <a:endParaRPr lang="ru-RU" altLang="ru-RU" sz="1814" dirty="0"/>
          </a:p>
        </p:txBody>
      </p:sp>
      <p:sp>
        <p:nvSpPr>
          <p:cNvPr id="7174" name="AutoShape 6"/>
          <p:cNvSpPr>
            <a:spLocks noChangeArrowheads="1"/>
          </p:cNvSpPr>
          <p:nvPr/>
        </p:nvSpPr>
        <p:spPr bwMode="auto">
          <a:xfrm>
            <a:off x="131507" y="1534880"/>
            <a:ext cx="8816194" cy="714946"/>
          </a:xfrm>
          <a:prstGeom prst="flowChartAlternateProcess">
            <a:avLst/>
          </a:prstGeom>
          <a:solidFill>
            <a:srgbClr val="FFC000">
              <a:alpha val="51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endParaRPr lang="ru-RU" altLang="ru-RU" sz="2177"/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196300" y="1475846"/>
            <a:ext cx="8686608" cy="70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115000"/>
              </a:lnSpc>
              <a:spcBef>
                <a:spcPct val="50000"/>
              </a:spcBef>
            </a:pPr>
            <a:r>
              <a:rPr lang="ru-RU" altLang="ru-RU" sz="1814" dirty="0"/>
              <a:t>Работа с государственными </a:t>
            </a:r>
            <a:r>
              <a:rPr lang="ru-RU" altLang="ru-RU" sz="1814" dirty="0" smtClean="0"/>
              <a:t>учреждениями, подведомственными </a:t>
            </a:r>
            <a:r>
              <a:rPr lang="ru-RU" altLang="ru-RU" sz="1814" dirty="0"/>
              <a:t>Министерству </a:t>
            </a:r>
            <a:r>
              <a:rPr lang="ru-RU" altLang="ru-RU" sz="1814" dirty="0" smtClean="0"/>
              <a:t>здравоохранения (</a:t>
            </a:r>
            <a:r>
              <a:rPr lang="ru-RU" altLang="ru-RU" sz="1814" dirty="0"/>
              <a:t>общая численность – </a:t>
            </a:r>
            <a:r>
              <a:rPr lang="ru-RU" altLang="ru-RU" sz="1814" dirty="0" smtClean="0"/>
              <a:t>163 учреждения)</a:t>
            </a:r>
            <a:endParaRPr lang="ru-RU" altLang="ru-RU" sz="1814" dirty="0"/>
          </a:p>
        </p:txBody>
      </p:sp>
      <p:sp>
        <p:nvSpPr>
          <p:cNvPr id="7176" name="AutoShape 8"/>
          <p:cNvSpPr>
            <a:spLocks noChangeArrowheads="1"/>
          </p:cNvSpPr>
          <p:nvPr/>
        </p:nvSpPr>
        <p:spPr bwMode="auto">
          <a:xfrm>
            <a:off x="163904" y="4971437"/>
            <a:ext cx="8816194" cy="1175201"/>
          </a:xfrm>
          <a:prstGeom prst="flowChartAlternateProcess">
            <a:avLst/>
          </a:prstGeom>
          <a:solidFill>
            <a:srgbClr val="FFC000">
              <a:alpha val="51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/>
            <a:endParaRPr lang="ru-RU" sz="2000" dirty="0" smtClean="0"/>
          </a:p>
          <a:p>
            <a:pPr algn="just"/>
            <a:r>
              <a:rPr lang="ru-RU" sz="2000" dirty="0" smtClean="0"/>
              <a:t>Кроме </a:t>
            </a:r>
            <a:r>
              <a:rPr lang="ru-RU" sz="2000" dirty="0"/>
              <a:t>того, в аккаунтах социальных сетей Министерства уже размещалась информация антикоррупционной направленности (объявление конкурса «Вместе против коррупции!»). </a:t>
            </a:r>
          </a:p>
          <a:p>
            <a:pPr algn="ctr" eaLnBrk="1" hangingPunct="1"/>
            <a:endParaRPr lang="ru-RU" altLang="ru-RU" sz="2177" dirty="0"/>
          </a:p>
        </p:txBody>
      </p:sp>
      <p:sp>
        <p:nvSpPr>
          <p:cNvPr id="7178" name="AutoShape 10"/>
          <p:cNvSpPr>
            <a:spLocks noChangeArrowheads="1"/>
          </p:cNvSpPr>
          <p:nvPr/>
        </p:nvSpPr>
        <p:spPr bwMode="auto">
          <a:xfrm>
            <a:off x="173939" y="2361879"/>
            <a:ext cx="8816194" cy="653691"/>
          </a:xfrm>
          <a:prstGeom prst="flowChartAlternateProcess">
            <a:avLst/>
          </a:prstGeom>
          <a:solidFill>
            <a:srgbClr val="FFC000">
              <a:alpha val="51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endParaRPr lang="ru-RU" altLang="ru-RU" sz="2177"/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173939" y="2360798"/>
            <a:ext cx="8620375" cy="650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814" dirty="0"/>
              <a:t>Обеспечение открытости для граждан информации о деятельности Министерства </a:t>
            </a:r>
            <a:r>
              <a:rPr lang="ru-RU" altLang="ru-RU" sz="1814" dirty="0" smtClean="0"/>
              <a:t>здравоохранения, </a:t>
            </a:r>
            <a:r>
              <a:rPr lang="ru-RU" altLang="ru-RU" sz="1814" dirty="0"/>
              <a:t>в том числе по противодействию коррупции</a:t>
            </a:r>
          </a:p>
        </p:txBody>
      </p:sp>
      <p:sp>
        <p:nvSpPr>
          <p:cNvPr id="7180" name="AutoShape 12"/>
          <p:cNvSpPr>
            <a:spLocks noChangeArrowheads="1"/>
          </p:cNvSpPr>
          <p:nvPr/>
        </p:nvSpPr>
        <p:spPr bwMode="auto">
          <a:xfrm>
            <a:off x="163904" y="3124327"/>
            <a:ext cx="8816194" cy="653691"/>
          </a:xfrm>
          <a:prstGeom prst="flowChartAlternateProcess">
            <a:avLst/>
          </a:prstGeom>
          <a:solidFill>
            <a:srgbClr val="FFC000">
              <a:alpha val="51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/>
            <a:r>
              <a:rPr lang="ru-RU" altLang="ru-RU" sz="1814" dirty="0"/>
              <a:t>Мониторинг обращений граждан, содержащих информацию о коррупционных проявлениях</a:t>
            </a:r>
          </a:p>
        </p:txBody>
      </p:sp>
      <p:sp>
        <p:nvSpPr>
          <p:cNvPr id="7182" name="AutoShape 14"/>
          <p:cNvSpPr>
            <a:spLocks noChangeArrowheads="1"/>
          </p:cNvSpPr>
          <p:nvPr/>
        </p:nvSpPr>
        <p:spPr bwMode="auto">
          <a:xfrm>
            <a:off x="163904" y="3905892"/>
            <a:ext cx="8816194" cy="979097"/>
          </a:xfrm>
          <a:prstGeom prst="flowChartAlternateProcess">
            <a:avLst/>
          </a:prstGeom>
          <a:solidFill>
            <a:srgbClr val="FFC000">
              <a:alpha val="51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115000"/>
              </a:lnSpc>
              <a:spcBef>
                <a:spcPct val="50000"/>
              </a:spcBef>
            </a:pPr>
            <a:r>
              <a:rPr lang="ru-RU" sz="1814" dirty="0"/>
              <a:t>С</a:t>
            </a:r>
            <a:r>
              <a:rPr lang="ru-RU" sz="1814" dirty="0" smtClean="0"/>
              <a:t>озданы </a:t>
            </a:r>
            <a:r>
              <a:rPr lang="ru-RU" sz="1814" dirty="0"/>
              <a:t>учетные записи (аккаунты), предназначенные для построения, отражения и организации социальных взаимоотношений в сети Интернет (социальных сетях) (</a:t>
            </a:r>
            <a:r>
              <a:rPr lang="en-US" sz="1814" dirty="0" err="1"/>
              <a:t>facebook</a:t>
            </a:r>
            <a:r>
              <a:rPr lang="ru-RU" sz="1814" dirty="0"/>
              <a:t>.</a:t>
            </a:r>
            <a:r>
              <a:rPr lang="en-US" sz="1814" dirty="0"/>
              <a:t>com</a:t>
            </a:r>
            <a:r>
              <a:rPr lang="ru-RU" sz="1814" dirty="0"/>
              <a:t>, </a:t>
            </a:r>
            <a:r>
              <a:rPr lang="en-US" sz="1814" dirty="0"/>
              <a:t>ok</a:t>
            </a:r>
            <a:r>
              <a:rPr lang="ru-RU" sz="1814" dirty="0"/>
              <a:t>.</a:t>
            </a:r>
            <a:r>
              <a:rPr lang="en-US" sz="1814" dirty="0" err="1"/>
              <a:t>ru</a:t>
            </a:r>
            <a:r>
              <a:rPr lang="ru-RU" sz="1814" dirty="0"/>
              <a:t>, </a:t>
            </a:r>
            <a:r>
              <a:rPr lang="en-US" sz="1814" dirty="0" err="1"/>
              <a:t>vk</a:t>
            </a:r>
            <a:r>
              <a:rPr lang="ru-RU" sz="1814" dirty="0"/>
              <a:t>.</a:t>
            </a:r>
            <a:r>
              <a:rPr lang="en-US" sz="1814" dirty="0"/>
              <a:t>com</a:t>
            </a:r>
            <a:r>
              <a:rPr lang="ru-RU" sz="1814" dirty="0"/>
              <a:t>).</a:t>
            </a:r>
            <a:endParaRPr lang="ru-RU" altLang="ru-RU" sz="1814" dirty="0"/>
          </a:p>
        </p:txBody>
      </p:sp>
      <p:sp>
        <p:nvSpPr>
          <p:cNvPr id="7184" name="AutoShape 16"/>
          <p:cNvSpPr>
            <a:spLocks noChangeArrowheads="1"/>
          </p:cNvSpPr>
          <p:nvPr/>
        </p:nvSpPr>
        <p:spPr bwMode="auto">
          <a:xfrm>
            <a:off x="173939" y="6227380"/>
            <a:ext cx="8816194" cy="457872"/>
          </a:xfrm>
          <a:prstGeom prst="flowChartAlternateProcess">
            <a:avLst/>
          </a:prstGeom>
          <a:solidFill>
            <a:srgbClr val="FFC000">
              <a:alpha val="51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endParaRPr lang="ru-RU" altLang="ru-RU" sz="2177"/>
          </a:p>
        </p:txBody>
      </p:sp>
      <p:sp>
        <p:nvSpPr>
          <p:cNvPr id="7185" name="Text Box 17"/>
          <p:cNvSpPr txBox="1">
            <a:spLocks noChangeArrowheads="1"/>
          </p:cNvSpPr>
          <p:nvPr/>
        </p:nvSpPr>
        <p:spPr bwMode="auto">
          <a:xfrm>
            <a:off x="327327" y="6223200"/>
            <a:ext cx="5223772" cy="385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905" dirty="0"/>
              <a:t>Иные направления</a:t>
            </a:r>
          </a:p>
        </p:txBody>
      </p:sp>
    </p:spTree>
    <p:extLst>
      <p:ext uri="{BB962C8B-B14F-4D97-AF65-F5344CB8AC3E}">
        <p14:creationId xmlns:p14="http://schemas.microsoft.com/office/powerpoint/2010/main" val="3208253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4624"/>
            <a:ext cx="8784976" cy="576064"/>
          </a:xfrm>
          <a:gradFill>
            <a:gsLst>
              <a:gs pos="0">
                <a:srgbClr val="FFC000"/>
              </a:gs>
              <a:gs pos="10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5400000" scaled="0"/>
          </a:gradFill>
          <a:ln w="158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Нормативно-правовое обеспечение</a:t>
            </a:r>
            <a:endParaRPr lang="ru-RU" sz="3200" b="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07504" y="620688"/>
            <a:ext cx="8784976" cy="1008112"/>
          </a:xfrm>
          <a:prstGeom prst="rect">
            <a:avLst/>
          </a:prstGeom>
          <a:solidFill>
            <a:srgbClr val="FFC000">
              <a:alpha val="20000"/>
            </a:srgbClr>
          </a:solidFill>
          <a:ln w="158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нормативного правового обеспечения деятельности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по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противодействию коррупции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107504" y="1628800"/>
            <a:ext cx="8784976" cy="5040560"/>
          </a:xfrm>
          <a:prstGeom prst="rect">
            <a:avLst/>
          </a:prstGeom>
          <a:solidFill>
            <a:srgbClr val="FFC000">
              <a:alpha val="10000"/>
            </a:srgbClr>
          </a:solidFill>
          <a:ln w="1905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45720" indent="0" algn="just">
              <a:buNone/>
            </a:pPr>
            <a:endParaRPr lang="ru-RU" sz="1400" b="0" dirty="0" smtClean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45720" indent="0" algn="just">
              <a:buNone/>
            </a:pPr>
            <a:endParaRPr lang="ru-RU" sz="1400" b="0" dirty="0" smtClean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45720" indent="0" algn="just">
              <a:buNone/>
            </a:pPr>
            <a:r>
              <a:rPr lang="ru-RU" sz="1600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 учетом изменений антикоррупционного законодательства </a:t>
            </a:r>
            <a:r>
              <a:rPr lang="ru-RU" sz="1600" b="1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Министерством </a:t>
            </a:r>
            <a:r>
              <a:rPr lang="ru-RU" sz="1600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разработаны следующие локальные правовые акты</a:t>
            </a:r>
            <a:r>
              <a:rPr lang="ru-RU" sz="1600" b="1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:</a:t>
            </a:r>
          </a:p>
          <a:p>
            <a:pPr marL="45720" indent="0" algn="just">
              <a:buNone/>
            </a:pPr>
            <a:r>
              <a:rPr lang="ru-RU" sz="1400" b="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1</a:t>
            </a:r>
            <a:r>
              <a:rPr lang="ru-RU" sz="1600" b="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) </a:t>
            </a:r>
            <a:r>
              <a:rPr lang="ru-RU" sz="16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приказ Министерства здравоохранения Свердловской области от 16.08.2021 № 1849-п </a:t>
            </a:r>
            <a:br>
              <a:rPr lang="ru-RU" sz="16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16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«Об утверждении Перечня должностей государственной гражданской службы Свердловской области в Министерстве здравоохранения Свердловской области, замещение которых связано </a:t>
            </a:r>
            <a:br>
              <a:rPr lang="ru-RU" sz="16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16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 коррупционными рисками» (с изменениями от 25.10.2021 № 2460-п); </a:t>
            </a:r>
          </a:p>
          <a:p>
            <a:pPr marL="45720" indent="0" algn="just" hangingPunct="0">
              <a:buNone/>
            </a:pPr>
            <a:r>
              <a:rPr lang="ru-RU" sz="1600" b="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2</a:t>
            </a:r>
            <a:r>
              <a:rPr lang="ru-RU" sz="1600" b="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) </a:t>
            </a:r>
            <a:r>
              <a:rPr lang="ru-RU" sz="16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приказ Министерства здравоохранения Свердловской области от 12.08.2021 № 1832-п «Об организации работы по выявлению личной заинтересованности при осуществлении закупок, которая приводит или может привести к конфликту интересов»; </a:t>
            </a:r>
          </a:p>
          <a:p>
            <a:pPr marL="0" indent="0" algn="just">
              <a:spcBef>
                <a:spcPts val="600"/>
              </a:spcBef>
              <a:spcAft>
                <a:spcPts val="0"/>
              </a:spcAft>
              <a:buNone/>
              <a:tabLst>
                <a:tab pos="231140" algn="l"/>
              </a:tabLst>
            </a:pPr>
            <a:r>
              <a:rPr lang="ru-RU" sz="1600" b="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3</a:t>
            </a:r>
            <a:r>
              <a:rPr lang="ru-RU" sz="1600" b="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) </a:t>
            </a:r>
            <a:r>
              <a:rPr lang="ru-RU" sz="16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приказ </a:t>
            </a:r>
            <a:r>
              <a:rPr lang="ru-RU" sz="16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Министерства здравоохранения Свердловской области от 30.06.2021 № </a:t>
            </a:r>
            <a:r>
              <a:rPr lang="ru-RU" sz="16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1434-п «Об </a:t>
            </a:r>
            <a:r>
              <a:rPr lang="ru-RU" sz="16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утверждении Положения о комиссии Министерства здравоохранения Свердловской области по соблюдению требований к служебному поведению гражданских служащих Свердловской области и урегулированию конфликта интересов</a:t>
            </a:r>
            <a:r>
              <a:rPr lang="ru-RU" sz="16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».</a:t>
            </a:r>
          </a:p>
        </p:txBody>
      </p:sp>
    </p:spTree>
    <p:extLst>
      <p:ext uri="{BB962C8B-B14F-4D97-AF65-F5344CB8AC3E}">
        <p14:creationId xmlns:p14="http://schemas.microsoft.com/office/powerpoint/2010/main" val="395625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4624"/>
            <a:ext cx="8712968" cy="720080"/>
          </a:xfrm>
          <a:gradFill>
            <a:gsLst>
              <a:gs pos="0">
                <a:srgbClr val="FFC000"/>
              </a:gs>
              <a:gs pos="10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b="1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Антикоррупционная экспертиза нормативных правовых </a:t>
            </a:r>
            <a:r>
              <a:rPr lang="ru-RU" sz="1800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актов </a:t>
            </a:r>
            <a:r>
              <a:rPr lang="ru-RU" sz="1800" b="1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/>
            </a:r>
            <a:br>
              <a:rPr lang="ru-RU" sz="1800" b="1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1800" b="1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(в том числе проектов нормативных правовых актов) Министерства</a:t>
            </a:r>
            <a:endParaRPr lang="ru-RU" sz="1800" b="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908720"/>
            <a:ext cx="5040560" cy="1656184"/>
          </a:xfrm>
          <a:prstGeom prst="rect">
            <a:avLst/>
          </a:prstGeom>
          <a:solidFill>
            <a:srgbClr val="7030A0">
              <a:alpha val="10000"/>
            </a:srgbClr>
          </a:solidFill>
          <a:ln w="25400">
            <a:solidFill>
              <a:schemeClr val="tx1">
                <a:alpha val="63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1400" b="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Антикоррупционная </a:t>
            </a:r>
            <a:r>
              <a:rPr lang="ru-RU" sz="1400" b="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экспертиза в </a:t>
            </a:r>
            <a:r>
              <a:rPr lang="ru-RU" sz="1400" b="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отчетном периоде </a:t>
            </a:r>
            <a:r>
              <a:rPr lang="ru-RU" sz="1400" b="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проводилась в </a:t>
            </a:r>
            <a:r>
              <a:rPr lang="ru-RU" sz="1400" b="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отношении </a:t>
            </a:r>
            <a:r>
              <a:rPr lang="ru-RU" sz="1400" b="0" u="sng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253</a:t>
            </a:r>
            <a:r>
              <a:rPr lang="ru-RU" sz="1400" b="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проектов нормативных </a:t>
            </a:r>
            <a:r>
              <a:rPr lang="ru-RU" sz="1400" b="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правовых </a:t>
            </a:r>
            <a:r>
              <a:rPr lang="ru-RU" sz="1400" b="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актов, подготовленных Министерством. </a:t>
            </a:r>
            <a:endParaRPr lang="ru-RU" sz="1400" b="0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 12 проектах выявлены коррупциогенные факторы, которые при доработке проектов исполнителями </a:t>
            </a:r>
            <a:r>
              <a:rPr lang="ru-RU" sz="14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устранены.</a:t>
            </a:r>
            <a:endParaRPr lang="ru-RU" sz="1400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5464471" y="908720"/>
            <a:ext cx="3384376" cy="2969751"/>
          </a:xfrm>
          <a:prstGeom prst="rect">
            <a:avLst/>
          </a:prstGeom>
          <a:solidFill>
            <a:srgbClr val="7030A0">
              <a:alpha val="10000"/>
            </a:srgbClr>
          </a:solidFill>
          <a:ln w="25400">
            <a:solidFill>
              <a:schemeClr val="tx1"/>
            </a:solidFill>
          </a:ln>
          <a:effectLst>
            <a:reflection endPos="0" dir="5400000" sy="-100000" algn="bl" rotWithShape="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endParaRPr lang="ru-RU" sz="1300" b="0" dirty="0" smtClean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ru-RU" sz="1300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1300" b="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 2021 году Министерством </a:t>
            </a:r>
            <a:r>
              <a:rPr lang="ru-RU" sz="1300" b="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направлено для проведения антикоррупционной экспертизы в целях устранения коррупциогенных факторов: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1300" b="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 </a:t>
            </a:r>
            <a:r>
              <a:rPr lang="ru-RU" sz="1300" b="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прокуратуру Свердловской </a:t>
            </a:r>
            <a:r>
              <a:rPr lang="ru-RU" sz="13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области и Главное управление Министерства юстиции Российской Федерации </a:t>
            </a:r>
            <a:br>
              <a:rPr lang="ru-RU" sz="13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13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 Свердловской области :</a:t>
            </a:r>
            <a:endParaRPr lang="ru-RU" sz="1300" b="0" dirty="0" smtClean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1300" b="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209 проектов приказов Министерства.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ru-RU" sz="1300" b="0" dirty="0" smtClean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45720" indent="0">
              <a:buNone/>
            </a:pPr>
            <a:endParaRPr lang="ru-RU" sz="1600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98762" y="2708920"/>
            <a:ext cx="5021310" cy="1169551"/>
          </a:xfrm>
          <a:prstGeom prst="rect">
            <a:avLst/>
          </a:prstGeom>
          <a:solidFill>
            <a:srgbClr val="7030A0">
              <a:alpha val="10000"/>
            </a:srgbClr>
          </a:solidFill>
          <a:ln w="25400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400" dirty="0">
                <a:latin typeface="Liberation Serif"/>
                <a:ea typeface="Calibri"/>
              </a:rPr>
              <a:t>Все </a:t>
            </a:r>
            <a:r>
              <a:rPr lang="ru-RU" sz="1400" dirty="0" smtClean="0">
                <a:latin typeface="Liberation Serif"/>
                <a:ea typeface="Calibri"/>
              </a:rPr>
              <a:t>проекты нормативных правовых актов, </a:t>
            </a:r>
            <a:r>
              <a:rPr lang="ru-RU" sz="1400" dirty="0">
                <a:latin typeface="Liberation Serif"/>
                <a:ea typeface="Calibri"/>
              </a:rPr>
              <a:t>подготовленные </a:t>
            </a:r>
            <a:r>
              <a:rPr lang="ru-RU" sz="1400" dirty="0" smtClean="0">
                <a:latin typeface="Liberation Serif"/>
                <a:ea typeface="Calibri"/>
              </a:rPr>
              <a:t>Министерством в </a:t>
            </a:r>
            <a:r>
              <a:rPr lang="ru-RU" sz="1400" dirty="0">
                <a:latin typeface="Liberation Serif"/>
                <a:ea typeface="Calibri"/>
              </a:rPr>
              <a:t>2021 году, размещены на официальном сайте </a:t>
            </a:r>
            <a:r>
              <a:rPr lang="ru-RU" sz="1400" dirty="0" smtClean="0">
                <a:latin typeface="Liberation Serif"/>
                <a:ea typeface="Calibri"/>
              </a:rPr>
              <a:t>Министерства в </a:t>
            </a:r>
            <a:r>
              <a:rPr lang="ru-RU" sz="1400" dirty="0">
                <a:latin typeface="Liberation Serif"/>
                <a:ea typeface="Calibri"/>
              </a:rPr>
              <a:t>разделе «Независимая антикоррупционная экспертиза</a:t>
            </a:r>
            <a:r>
              <a:rPr lang="ru-RU" sz="1400" dirty="0" smtClean="0">
                <a:latin typeface="Liberation Serif"/>
                <a:ea typeface="Calibri"/>
              </a:rPr>
              <a:t>». </a:t>
            </a:r>
            <a:r>
              <a:rPr lang="ru-RU" sz="1400" dirty="0" smtClean="0">
                <a:latin typeface="Liberation Serif"/>
                <a:ea typeface="Times New Roman"/>
              </a:rPr>
              <a:t>По </a:t>
            </a:r>
            <a:r>
              <a:rPr lang="ru-RU" sz="1400" dirty="0">
                <a:latin typeface="Liberation Serif"/>
                <a:ea typeface="Times New Roman"/>
              </a:rPr>
              <a:t>результатам независимой антикоррупционной экспертизы </a:t>
            </a:r>
            <a:r>
              <a:rPr lang="ru-RU" sz="1400" dirty="0" smtClean="0">
                <a:latin typeface="Liberation Serif"/>
                <a:ea typeface="Times New Roman"/>
              </a:rPr>
              <a:t>поступило 2 заключения.</a:t>
            </a:r>
            <a:endParaRPr lang="ru-RU" sz="1400" dirty="0">
              <a:effectLst/>
              <a:latin typeface="Times New Roman"/>
              <a:ea typeface="Calibri"/>
            </a:endParaRPr>
          </a:p>
        </p:txBody>
      </p:sp>
      <p:pic>
        <p:nvPicPr>
          <p:cNvPr id="1029" name="Picture 5" descr="http://itd0.mycdn.me/image?id=877504016399&amp;t=20&amp;plc=MOBILE&amp;tkn=*JAqe2uwV2iiefNTKsBdVL1UHpY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62" y="4005064"/>
            <a:ext cx="2717054" cy="26642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148560" y="6299891"/>
            <a:ext cx="1512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2020            2021</a:t>
            </a:r>
            <a:endParaRPr lang="ru-RU" sz="1200" b="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16" name="Цилиндр 15"/>
          <p:cNvSpPr/>
          <p:nvPr/>
        </p:nvSpPr>
        <p:spPr>
          <a:xfrm>
            <a:off x="3183097" y="5085984"/>
            <a:ext cx="432048" cy="1152128"/>
          </a:xfrm>
          <a:prstGeom prst="can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Цилиндр 17"/>
          <p:cNvSpPr/>
          <p:nvPr/>
        </p:nvSpPr>
        <p:spPr>
          <a:xfrm>
            <a:off x="3904644" y="4255539"/>
            <a:ext cx="466585" cy="1996827"/>
          </a:xfrm>
          <a:prstGeom prst="can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716016" y="5275646"/>
            <a:ext cx="216024" cy="297731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716016" y="5669481"/>
            <a:ext cx="216024" cy="306100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5018492" y="4521604"/>
            <a:ext cx="39604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 Прокуратуру СО и ГУ Минюст России по СО для проведения антикоррупционной экспертизы направлено:</a:t>
            </a:r>
          </a:p>
          <a:p>
            <a:endParaRPr lang="ru-RU" sz="1200" b="1" dirty="0" smtClean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r>
              <a:rPr lang="ru-RU" sz="1200" b="1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104 </a:t>
            </a:r>
            <a:r>
              <a:rPr lang="ru-RU" sz="1200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проектов НПА </a:t>
            </a:r>
            <a:endParaRPr lang="ru-RU" sz="1600" b="1" dirty="0" smtClean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r>
              <a:rPr lang="ru-RU" sz="1200" b="1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209 проектов НПА </a:t>
            </a:r>
            <a:endParaRPr lang="ru-RU" sz="1200" b="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endParaRPr lang="ru-RU" sz="1200" b="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46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23528" y="152718"/>
            <a:ext cx="8424936" cy="828010"/>
          </a:xfrm>
          <a:gradFill>
            <a:gsLst>
              <a:gs pos="0">
                <a:srgbClr val="FFC000"/>
              </a:gs>
              <a:gs pos="10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2500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Совершенствование работы по профилактике коррупционных и иных правонарушений</a:t>
            </a:r>
            <a:endParaRPr lang="ru-RU" sz="2500" dirty="0">
              <a:solidFill>
                <a:schemeClr val="tx1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7544" y="3501008"/>
            <a:ext cx="5112568" cy="3096344"/>
          </a:xfrm>
          <a:prstGeom prst="rect">
            <a:avLst/>
          </a:prstGeom>
          <a:solidFill>
            <a:srgbClr val="7030A0">
              <a:alpha val="7000"/>
            </a:srgbClr>
          </a:solidFill>
          <a:ln w="28575" cmpd="dbl">
            <a:solidFill>
              <a:schemeClr val="tx1"/>
            </a:solidFill>
          </a:ln>
        </p:spPr>
        <p:txBody>
          <a:bodyPr>
            <a:normAutofit fontScale="25000" lnSpcReduction="20000"/>
          </a:bodyPr>
          <a:lstStyle/>
          <a:p>
            <a:pPr algn="just"/>
            <a:r>
              <a:rPr lang="ru-RU" sz="5600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 Министерстве проведена оценка коррупционных рисков при осуществлении закупок для государственных нужд Министерства здравоохранения Свердловской области, а также ранжирование коррупционных рисков, возникающих при осуществлении закупок, исходя из вероятности их реализации и потенциального вреда от их реализации, для дальнейшей разработки мер по их минимизации.</a:t>
            </a:r>
          </a:p>
          <a:p>
            <a:pPr algn="just"/>
            <a:r>
              <a:rPr lang="ru-RU" sz="5600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 Министерстве разработаны и утверждены приказом Министерства 25.05.2021 карта коррупционных рисков, возникающих при осуществлении закупок товаров, работ, услуг для нужд Министерства и План мероприятий, направленных </a:t>
            </a:r>
            <a:r>
              <a:rPr lang="ru-RU" sz="5600" dirty="0" smtClean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 </a:t>
            </a:r>
            <a:r>
              <a:rPr lang="ru-RU" sz="5600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минимизацию коррупционных рисков возникающих при осуществлении закупок товаров, работ, услуг для нужд Министерства. 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995936" y="1196752"/>
            <a:ext cx="4754948" cy="1872208"/>
          </a:xfrm>
          <a:prstGeom prst="rect">
            <a:avLst/>
          </a:prstGeom>
          <a:solidFill>
            <a:srgbClr val="7030A0">
              <a:alpha val="7000"/>
            </a:srgbClr>
          </a:solidFill>
          <a:ln w="28575" cmpd="dbl">
            <a:solidFill>
              <a:schemeClr val="tx1"/>
            </a:solidFill>
          </a:ln>
        </p:spPr>
        <p:txBody>
          <a:bodyPr>
            <a:normAutofit fontScale="25000" lnSpcReduction="20000"/>
          </a:bodyPr>
          <a:lstStyle/>
          <a:p>
            <a:pPr lvl="0" algn="just"/>
            <a:r>
              <a:rPr lang="ru-RU" sz="5600" b="0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 отчетном периоде актуализирован Перечень должностей государственной гражданской службы Свердловской области </a:t>
            </a:r>
            <a:r>
              <a:rPr lang="ru-RU" sz="5600" b="0" dirty="0" smtClean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 Министерстве, </a:t>
            </a:r>
            <a:r>
              <a:rPr lang="ru-RU" sz="5600" b="0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замещение которых связано с коррупционными рисками (приказ </a:t>
            </a:r>
            <a:r>
              <a:rPr lang="ru-RU" sz="5600" b="0" dirty="0" smtClean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Министерства </a:t>
            </a:r>
            <a:r>
              <a:rPr lang="ru-RU" sz="5600" b="0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от </a:t>
            </a:r>
            <a:r>
              <a:rPr lang="ru-RU" sz="5600" b="0" dirty="0" smtClean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16.08.2021 </a:t>
            </a:r>
            <a:r>
              <a:rPr lang="ru-RU" sz="5600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№ 1849-п «Об утверждении Перечня должностей государственной гражданской службы Свердловской области в Министерстве здравоохранения Свердловской области, замещение которых </a:t>
            </a:r>
            <a:r>
              <a:rPr lang="ru-RU" sz="5600" dirty="0" smtClean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связано с </a:t>
            </a:r>
            <a:r>
              <a:rPr lang="ru-RU" sz="5600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коррупционными рисками»).</a:t>
            </a:r>
          </a:p>
          <a:p>
            <a:pPr algn="just"/>
            <a:endParaRPr lang="ru-RU" sz="1400" b="0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pic>
        <p:nvPicPr>
          <p:cNvPr id="4098" name="Picture 2" descr="https://www.gelsfedu.ru/images/news/Korupsia/banner-protiv-korrupci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52736"/>
            <a:ext cx="3384376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s://st2.depositphotos.com/3643473/6063/i/950/depositphotos_60637819-stock-photo-person-and-word-ris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135296"/>
            <a:ext cx="3198303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65959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468" y="260648"/>
            <a:ext cx="8670267" cy="792088"/>
          </a:xfrm>
          <a:gradFill>
            <a:gsLst>
              <a:gs pos="0">
                <a:srgbClr val="FFC000"/>
              </a:gs>
              <a:gs pos="10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Повышение эффективности антикоррупционной деятельности Министерства</a:t>
            </a:r>
            <a:endParaRPr lang="ru-RU" sz="2000" dirty="0">
              <a:solidFill>
                <a:schemeClr val="tx1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90739" y="4149081"/>
            <a:ext cx="5101341" cy="1296144"/>
          </a:xfrm>
          <a:prstGeom prst="rect">
            <a:avLst/>
          </a:prstGeom>
          <a:solidFill>
            <a:srgbClr val="7030A0">
              <a:alpha val="10000"/>
            </a:srgb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ru-RU" sz="1600" b="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Итоги исполнения </a:t>
            </a:r>
            <a:r>
              <a:rPr lang="ru-RU" sz="1600" b="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мероприятий Плана Министерства </a:t>
            </a:r>
            <a:br>
              <a:rPr lang="ru-RU" sz="1600" b="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1600" b="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 </a:t>
            </a:r>
            <a:r>
              <a:rPr lang="ru-RU" sz="1600" b="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противодействию коррупции на </a:t>
            </a:r>
            <a:r>
              <a:rPr lang="ru-RU" sz="1600" b="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2021 </a:t>
            </a:r>
            <a:r>
              <a:rPr lang="ru-RU" sz="1600" b="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– </a:t>
            </a:r>
            <a:r>
              <a:rPr lang="ru-RU" sz="1600" b="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2024 </a:t>
            </a:r>
            <a:r>
              <a:rPr lang="ru-RU" sz="1600" b="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годы (далее – План) </a:t>
            </a:r>
            <a:r>
              <a:rPr lang="ru-RU" sz="1600" b="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ежегодно рассматриваются </a:t>
            </a:r>
            <a:r>
              <a:rPr lang="ru-RU" sz="1600" b="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 </a:t>
            </a:r>
            <a:r>
              <a:rPr lang="ru-RU" sz="1600" b="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заседании Общественного совета при Министерстве.</a:t>
            </a:r>
            <a:endParaRPr lang="ru-RU" sz="1600" b="0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436096" y="1412775"/>
            <a:ext cx="3405857" cy="2062103"/>
          </a:xfrm>
          <a:prstGeom prst="rect">
            <a:avLst/>
          </a:prstGeom>
          <a:solidFill>
            <a:srgbClr val="7030A0">
              <a:alpha val="10000"/>
            </a:srgb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Отчеты о выполнении Плана за 1 полугодие и за 2021 год размещены на официальном сайте Министерства  в подразделе </a:t>
            </a:r>
            <a:r>
              <a:rPr lang="ru-RU" sz="16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«Доклады, отчеты, </a:t>
            </a:r>
            <a:r>
              <a:rPr lang="ru-RU" sz="16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обзоры, статистическая информация» раздела «Противодействие коррупции»</a:t>
            </a:r>
          </a:p>
        </p:txBody>
      </p:sp>
      <p:sp>
        <p:nvSpPr>
          <p:cNvPr id="9" name="Объект 3"/>
          <p:cNvSpPr txBox="1">
            <a:spLocks/>
          </p:cNvSpPr>
          <p:nvPr/>
        </p:nvSpPr>
        <p:spPr>
          <a:xfrm>
            <a:off x="185469" y="1412776"/>
            <a:ext cx="5106611" cy="2520280"/>
          </a:xfrm>
          <a:prstGeom prst="rect">
            <a:avLst/>
          </a:prstGeom>
          <a:solidFill>
            <a:srgbClr val="7030A0">
              <a:alpha val="10000"/>
            </a:srgb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8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Aft>
                <a:spcPts val="0"/>
              </a:spcAft>
            </a:pPr>
            <a:r>
              <a:rPr lang="ru-RU" sz="1600" b="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 </a:t>
            </a:r>
            <a:r>
              <a:rPr lang="ru-RU" sz="1600" b="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Министерстве </a:t>
            </a:r>
            <a:r>
              <a:rPr lang="ru-RU" sz="1600" b="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ежеквартально </a:t>
            </a:r>
            <a:r>
              <a:rPr lang="ru-RU" sz="1600" b="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проводится федеральный </a:t>
            </a:r>
            <a:r>
              <a:rPr lang="ru-RU" sz="1600" b="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антикоррупционный мониторинг</a:t>
            </a:r>
            <a:r>
              <a:rPr lang="ru-RU" sz="1600" b="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. Информация </a:t>
            </a:r>
            <a:r>
              <a:rPr lang="ru-RU" sz="1600" b="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 проведении антикоррупционного мониторинга </a:t>
            </a:r>
            <a:r>
              <a:rPr lang="ru-RU" sz="1600" b="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ежеквартально направляется </a:t>
            </a:r>
            <a:br>
              <a:rPr lang="ru-RU" sz="1600" b="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1600" b="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 Департамент </a:t>
            </a:r>
            <a:r>
              <a:rPr lang="ru-RU" sz="1600" b="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противодействия коррупции </a:t>
            </a:r>
            <a:r>
              <a:rPr lang="ru-RU" sz="1600" b="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/>
            </a:r>
            <a:br>
              <a:rPr lang="ru-RU" sz="1600" b="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1600" b="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 </a:t>
            </a:r>
            <a:r>
              <a:rPr lang="ru-RU" sz="1600" b="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контроля Свердловской </a:t>
            </a:r>
            <a:r>
              <a:rPr lang="ru-RU" sz="1600" b="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области, а также размещается </a:t>
            </a:r>
            <a:br>
              <a:rPr lang="ru-RU" sz="1600" b="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1600" b="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 разделах функционального модуля автоматизированной системы управления деятельностью Департамента «Антикоррупционный мониторинг». </a:t>
            </a:r>
            <a:endParaRPr lang="ru-RU" sz="1600" b="0" dirty="0">
              <a:effectLst/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pic>
        <p:nvPicPr>
          <p:cNvPr id="5124" name="Picture 4" descr="https://do3.pskgu.ru/pluginfile.php/580919/course/overviewfiles/district_exec_meeting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429000"/>
            <a:ext cx="3405857" cy="3095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2166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9" y="116632"/>
            <a:ext cx="8424935" cy="1008112"/>
          </a:xfrm>
          <a:gradFill>
            <a:gsLst>
              <a:gs pos="0">
                <a:srgbClr val="FFC000"/>
              </a:gs>
              <a:gs pos="10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Поступление на государственную гражданскую службу Свердловской области в Министерство</a:t>
            </a:r>
            <a:endParaRPr lang="ru-RU" sz="2400" dirty="0">
              <a:solidFill>
                <a:schemeClr val="tx1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436096" y="1340768"/>
            <a:ext cx="3312368" cy="4896544"/>
          </a:xfrm>
          <a:prstGeom prst="rect">
            <a:avLst/>
          </a:prstGeom>
          <a:solidFill>
            <a:srgbClr val="FFC000">
              <a:alpha val="1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algn="just"/>
            <a:r>
              <a:rPr lang="ru-RU" b="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 отчетном периоде </a:t>
            </a:r>
            <a:r>
              <a:rPr lang="ru-RU" b="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/>
            </a:r>
            <a:br>
              <a:rPr lang="ru-RU" b="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b="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 </a:t>
            </a:r>
            <a:r>
              <a:rPr lang="ru-RU" b="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государственную гражданскую службу Свердловской области </a:t>
            </a:r>
            <a:r>
              <a:rPr lang="ru-RU" b="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/>
            </a:r>
            <a:br>
              <a:rPr lang="ru-RU" b="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b="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 </a:t>
            </a:r>
            <a:r>
              <a:rPr lang="ru-RU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Министерство</a:t>
            </a:r>
            <a:r>
              <a:rPr lang="ru-RU" b="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b="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принято </a:t>
            </a:r>
            <a:r>
              <a:rPr lang="ru-RU" b="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66 </a:t>
            </a:r>
            <a:r>
              <a:rPr lang="ru-RU" b="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человек. </a:t>
            </a:r>
          </a:p>
          <a:p>
            <a:pPr algn="just"/>
            <a:r>
              <a:rPr lang="ru-RU" b="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 отношении всех вновь принятых государственных гражданских служащих </a:t>
            </a:r>
            <a:r>
              <a:rPr lang="ru-RU" b="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Министерства </a:t>
            </a:r>
            <a:r>
              <a:rPr lang="ru-RU" b="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проведены проверки на предмет достоверности предоставленных персональных </a:t>
            </a:r>
            <a:r>
              <a:rPr lang="ru-RU" b="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/>
            </a:r>
            <a:br>
              <a:rPr lang="ru-RU" b="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b="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 </a:t>
            </a:r>
            <a:r>
              <a:rPr lang="ru-RU" b="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иных данных. </a:t>
            </a:r>
          </a:p>
          <a:p>
            <a:pPr algn="just"/>
            <a:r>
              <a:rPr lang="ru-RU" b="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 результате проверочных мероприятий недостоверных сведений не выявлено. </a:t>
            </a:r>
          </a:p>
          <a:p>
            <a:pPr algn="just"/>
            <a:r>
              <a:rPr lang="ru-RU" b="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Информации из налоговых </a:t>
            </a:r>
            <a:r>
              <a:rPr lang="ru-RU" b="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органов о </a:t>
            </a:r>
            <a:r>
              <a:rPr lang="ru-RU" b="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недостоверности представленных </a:t>
            </a:r>
            <a:r>
              <a:rPr lang="ru-RU" b="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гражданами, вновь </a:t>
            </a:r>
            <a:r>
              <a:rPr lang="ru-RU" b="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принятыми </a:t>
            </a:r>
            <a:r>
              <a:rPr lang="ru-RU" b="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 государственную гражданскую службу Свердловской области в Министерство, сведений </a:t>
            </a:r>
            <a:r>
              <a:rPr lang="ru-RU" b="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 доходах, </a:t>
            </a:r>
            <a:r>
              <a:rPr lang="ru-RU" b="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расходах, </a:t>
            </a:r>
            <a:r>
              <a:rPr lang="ru-RU" b="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об имуществе </a:t>
            </a:r>
            <a:r>
              <a:rPr lang="ru-RU" b="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/>
            </a:r>
            <a:br>
              <a:rPr lang="ru-RU" b="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b="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 </a:t>
            </a:r>
            <a:r>
              <a:rPr lang="ru-RU" b="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обязательствах имущественного характера </a:t>
            </a:r>
            <a:r>
              <a:rPr lang="ru-RU" b="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не </a:t>
            </a:r>
            <a:r>
              <a:rPr lang="ru-RU" b="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поступало.</a:t>
            </a:r>
          </a:p>
        </p:txBody>
      </p:sp>
      <p:pic>
        <p:nvPicPr>
          <p:cNvPr id="2050" name="Picture 2" descr="C:\Users\m.lesyuk\Desktop\77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628800"/>
            <a:ext cx="4968551" cy="42127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2630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Савон</Template>
  <TotalTime>2199</TotalTime>
  <Words>1495</Words>
  <Application>Microsoft Office PowerPoint</Application>
  <PresentationFormat>Экран (4:3)</PresentationFormat>
  <Paragraphs>120</Paragraphs>
  <Slides>19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9" baseType="lpstr">
      <vt:lpstr>Arial</vt:lpstr>
      <vt:lpstr>Calibri</vt:lpstr>
      <vt:lpstr>Century Gothic</vt:lpstr>
      <vt:lpstr>Garamond</vt:lpstr>
      <vt:lpstr>Liberation Sans</vt:lpstr>
      <vt:lpstr>Liberation Serif</vt:lpstr>
      <vt:lpstr>Tahoma</vt:lpstr>
      <vt:lpstr>Times New Roman</vt:lpstr>
      <vt:lpstr>Wingdings</vt:lpstr>
      <vt:lpstr>Savon</vt:lpstr>
      <vt:lpstr>Презентация PowerPoint</vt:lpstr>
      <vt:lpstr>План Министерства здравоохранения Свердловской области по противодействию коррупции  на 2021-2024 годы</vt:lpstr>
      <vt:lpstr>План Министерства здравоохранения Свердловской области по противодействию коррупции  на 2021-2024 годы</vt:lpstr>
      <vt:lpstr>Презентация PowerPoint</vt:lpstr>
      <vt:lpstr>Нормативно-правовое обеспечение</vt:lpstr>
      <vt:lpstr>Антикоррупционная экспертиза нормативных правовых актов  (в том числе проектов нормативных правовых актов) Министерства</vt:lpstr>
      <vt:lpstr>Совершенствование работы по профилактике коррупционных и иных правонарушений</vt:lpstr>
      <vt:lpstr>Повышение эффективности антикоррупционной деятельности Министерства</vt:lpstr>
      <vt:lpstr>Поступление на государственную гражданскую службу Свердловской области в Министерство</vt:lpstr>
      <vt:lpstr>Представление сведений о доходах, расходах, об имуществе  и обязательствах имущественного характера государственными гражданскими служащими Министерства</vt:lpstr>
      <vt:lpstr>Профессиональное развитие государственных  гражданских служащих Министерства </vt:lpstr>
      <vt:lpstr>Работа Комиссии Министерства по соблюдению требований к служебному поведению государственных гражданских служащих Свердловской области и урегулированию конфликта интересов </vt:lpstr>
      <vt:lpstr>Работа Комиссии Министерства здравоохранения Свердловской области по противодействию коррупции в сфере организации охраны здоровья граждан на территории Свердловской области </vt:lpstr>
      <vt:lpstr>Работа по антикоррупционному просвещению</vt:lpstr>
      <vt:lpstr>Работа по информационному обеспечению</vt:lpstr>
      <vt:lpstr>Презентация PowerPoint</vt:lpstr>
      <vt:lpstr>Презентация PowerPoint</vt:lpstr>
      <vt:lpstr>Противодействие коррупции в бюджетной сфере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Кривило Юлия Олеговна</dc:creator>
  <cp:lastModifiedBy>Зиновьева Яна Владимировна</cp:lastModifiedBy>
  <cp:revision>94</cp:revision>
  <cp:lastPrinted>2022-01-28T05:20:16Z</cp:lastPrinted>
  <dcterms:created xsi:type="dcterms:W3CDTF">2019-01-23T03:32:08Z</dcterms:created>
  <dcterms:modified xsi:type="dcterms:W3CDTF">2022-01-28T05:25:52Z</dcterms:modified>
</cp:coreProperties>
</file>